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5"/>
    <p:sldMasterId id="214748371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5143500" cx="9144000"/>
  <p:notesSz cx="6858000" cy="9144000"/>
  <p:embeddedFontLst>
    <p:embeddedFont>
      <p:font typeface="Albert Sans Medium"/>
      <p:regular r:id="rId44"/>
      <p:bold r:id="rId45"/>
      <p:italic r:id="rId46"/>
      <p:boldItalic r:id="rId47"/>
    </p:embeddedFont>
    <p:embeddedFont>
      <p:font typeface="Albert Sans Light"/>
      <p:regular r:id="rId48"/>
      <p:bold r:id="rId49"/>
      <p:italic r:id="rId50"/>
      <p:boldItalic r:id="rId51"/>
    </p:embeddedFont>
    <p:embeddedFont>
      <p:font typeface="Albert Sans SemiBold"/>
      <p:regular r:id="rId52"/>
      <p:bold r:id="rId53"/>
      <p:italic r:id="rId54"/>
      <p:boldItalic r:id="rId55"/>
    </p:embeddedFont>
    <p:embeddedFont>
      <p:font typeface="Albert Sans"/>
      <p:regular r:id="rId56"/>
      <p:bold r:id="rId57"/>
      <p:italic r:id="rId58"/>
      <p:boldItalic r:id="rId59"/>
    </p:embeddedFont>
    <p:embeddedFont>
      <p:font typeface="Nanum Myeongjo"/>
      <p:regular r:id="rId60"/>
      <p:bold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ieqiong Ding"/>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AlbertSansMedium-regular.fntdata"/><Relationship Id="rId43" Type="http://schemas.openxmlformats.org/officeDocument/2006/relationships/slide" Target="slides/slide36.xml"/><Relationship Id="rId46" Type="http://schemas.openxmlformats.org/officeDocument/2006/relationships/font" Target="fonts/AlbertSansMedium-italic.fntdata"/><Relationship Id="rId45" Type="http://schemas.openxmlformats.org/officeDocument/2006/relationships/font" Target="fonts/AlbertSansMedium-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font" Target="fonts/AlbertSansLight-regular.fntdata"/><Relationship Id="rId47" Type="http://schemas.openxmlformats.org/officeDocument/2006/relationships/font" Target="fonts/AlbertSansMedium-boldItalic.fntdata"/><Relationship Id="rId49" Type="http://schemas.openxmlformats.org/officeDocument/2006/relationships/font" Target="fonts/AlbertSansLight-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1" Type="http://schemas.openxmlformats.org/officeDocument/2006/relationships/font" Target="fonts/NanumMyeongjo-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NanumMyeongjo-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AlbertSansLight-boldItalic.fntdata"/><Relationship Id="rId50" Type="http://schemas.openxmlformats.org/officeDocument/2006/relationships/font" Target="fonts/AlbertSansLight-italic.fntdata"/><Relationship Id="rId53" Type="http://schemas.openxmlformats.org/officeDocument/2006/relationships/font" Target="fonts/AlbertSansSemiBold-bold.fntdata"/><Relationship Id="rId52" Type="http://schemas.openxmlformats.org/officeDocument/2006/relationships/font" Target="fonts/AlbertSansSemiBold-regular.fntdata"/><Relationship Id="rId11" Type="http://schemas.openxmlformats.org/officeDocument/2006/relationships/slide" Target="slides/slide4.xml"/><Relationship Id="rId55" Type="http://schemas.openxmlformats.org/officeDocument/2006/relationships/font" Target="fonts/AlbertSansSemiBold-boldItalic.fntdata"/><Relationship Id="rId10" Type="http://schemas.openxmlformats.org/officeDocument/2006/relationships/slide" Target="slides/slide3.xml"/><Relationship Id="rId54" Type="http://schemas.openxmlformats.org/officeDocument/2006/relationships/font" Target="fonts/AlbertSansSemiBold-italic.fntdata"/><Relationship Id="rId13" Type="http://schemas.openxmlformats.org/officeDocument/2006/relationships/slide" Target="slides/slide6.xml"/><Relationship Id="rId57" Type="http://schemas.openxmlformats.org/officeDocument/2006/relationships/font" Target="fonts/AlbertSans-bold.fntdata"/><Relationship Id="rId12" Type="http://schemas.openxmlformats.org/officeDocument/2006/relationships/slide" Target="slides/slide5.xml"/><Relationship Id="rId56" Type="http://schemas.openxmlformats.org/officeDocument/2006/relationships/font" Target="fonts/AlbertSans-regular.fntdata"/><Relationship Id="rId15" Type="http://schemas.openxmlformats.org/officeDocument/2006/relationships/slide" Target="slides/slide8.xml"/><Relationship Id="rId59" Type="http://schemas.openxmlformats.org/officeDocument/2006/relationships/font" Target="fonts/AlbertSans-boldItalic.fntdata"/><Relationship Id="rId14" Type="http://schemas.openxmlformats.org/officeDocument/2006/relationships/slide" Target="slides/slide7.xml"/><Relationship Id="rId58" Type="http://schemas.openxmlformats.org/officeDocument/2006/relationships/font" Target="fonts/AlbertSans-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3-11T21:53:51.230">
    <p:pos x="6000" y="0"/>
    <p:text>changed severity to priority (a more positive way?)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320d1744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320d1744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 Context</a:t>
            </a:r>
            <a:endParaRPr/>
          </a:p>
          <a:p>
            <a:pPr indent="-298450" lvl="0" marL="457200" rtl="0" algn="l">
              <a:spcBef>
                <a:spcPts val="0"/>
              </a:spcBef>
              <a:spcAft>
                <a:spcPts val="0"/>
              </a:spcAft>
              <a:buSzPts val="1100"/>
              <a:buChar char="-"/>
            </a:pPr>
            <a:r>
              <a:rPr lang="en"/>
              <a:t>What’s the product</a:t>
            </a:r>
            <a:endParaRPr/>
          </a:p>
          <a:p>
            <a:pPr indent="-298450" lvl="0" marL="457200" rtl="0" algn="l">
              <a:spcBef>
                <a:spcPts val="0"/>
              </a:spcBef>
              <a:spcAft>
                <a:spcPts val="0"/>
              </a:spcAft>
              <a:buSzPts val="1100"/>
              <a:buChar char="-"/>
            </a:pPr>
            <a:r>
              <a:rPr lang="en"/>
              <a:t>Who are the users</a:t>
            </a:r>
            <a:endParaRPr/>
          </a:p>
          <a:p>
            <a:pPr indent="-298450" lvl="0" marL="457200" rtl="0" algn="l">
              <a:spcBef>
                <a:spcPts val="0"/>
              </a:spcBef>
              <a:spcAft>
                <a:spcPts val="0"/>
              </a:spcAft>
              <a:buSzPts val="1100"/>
              <a:buChar char="-"/>
            </a:pPr>
            <a:r>
              <a:rPr lang="en"/>
              <a:t>What are the usability problems to examine</a:t>
            </a:r>
            <a:endParaRPr/>
          </a:p>
          <a:p>
            <a:pPr indent="0" lvl="0" marL="0" rtl="0" algn="l">
              <a:spcBef>
                <a:spcPts val="0"/>
              </a:spcBef>
              <a:spcAft>
                <a:spcPts val="0"/>
              </a:spcAft>
              <a:buNone/>
            </a:pPr>
            <a:r>
              <a:rPr lang="en"/>
              <a:t>Methods</a:t>
            </a:r>
            <a:endParaRPr/>
          </a:p>
          <a:p>
            <a:pPr indent="-298450" lvl="0" marL="457200" rtl="0" algn="l">
              <a:spcBef>
                <a:spcPts val="0"/>
              </a:spcBef>
              <a:spcAft>
                <a:spcPts val="0"/>
              </a:spcAft>
              <a:buSzPts val="1100"/>
              <a:buChar char="-"/>
            </a:pPr>
            <a:r>
              <a:rPr lang="en">
                <a:solidFill>
                  <a:schemeClr val="dk1"/>
                </a:solidFill>
              </a:rPr>
              <a:t>Who did you test</a:t>
            </a:r>
            <a:endParaRPr/>
          </a:p>
          <a:p>
            <a:pPr indent="-298450" lvl="0" marL="457200" rtl="0" algn="l">
              <a:spcBef>
                <a:spcPts val="0"/>
              </a:spcBef>
              <a:spcAft>
                <a:spcPts val="0"/>
              </a:spcAft>
              <a:buSzPts val="1100"/>
              <a:buChar char="-"/>
            </a:pPr>
            <a:r>
              <a:rPr lang="en">
                <a:solidFill>
                  <a:schemeClr val="dk1"/>
                </a:solidFill>
              </a:rPr>
              <a:t>where did you test, what methods did you use</a:t>
            </a:r>
            <a:endParaRPr/>
          </a:p>
          <a:p>
            <a:pPr indent="-298450" lvl="0" marL="457200" rtl="0" algn="l">
              <a:spcBef>
                <a:spcPts val="0"/>
              </a:spcBef>
              <a:spcAft>
                <a:spcPts val="0"/>
              </a:spcAft>
              <a:buSzPts val="1100"/>
              <a:buChar char="-"/>
            </a:pPr>
            <a:r>
              <a:rPr lang="en">
                <a:solidFill>
                  <a:schemeClr val="dk1"/>
                </a:solidFill>
              </a:rPr>
              <a:t>what kinds of data did you collect</a:t>
            </a:r>
            <a:endParaRPr/>
          </a:p>
          <a:p>
            <a:pPr indent="0" lvl="0" marL="0" rtl="0" algn="l">
              <a:spcBef>
                <a:spcPts val="0"/>
              </a:spcBef>
              <a:spcAft>
                <a:spcPts val="0"/>
              </a:spcAft>
              <a:buNone/>
            </a:pPr>
            <a:r>
              <a:rPr lang="en"/>
              <a:t>Results</a:t>
            </a:r>
            <a:endParaRPr>
              <a:solidFill>
                <a:schemeClr val="dk1"/>
              </a:solidFill>
            </a:endParaRPr>
          </a:p>
          <a:p>
            <a:pPr indent="-298450" lvl="0" marL="457200" rtl="0" algn="l">
              <a:spcBef>
                <a:spcPts val="0"/>
              </a:spcBef>
              <a:spcAft>
                <a:spcPts val="0"/>
              </a:spcAft>
              <a:buSzPts val="1100"/>
              <a:buChar char="-"/>
            </a:pPr>
            <a:r>
              <a:rPr lang="en">
                <a:solidFill>
                  <a:schemeClr val="dk1"/>
                </a:solidFill>
              </a:rPr>
              <a:t>Overview list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Problem &amp; solution</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Severity</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Back-up data</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Tentative solution?</a:t>
            </a:r>
            <a:endParaRPr>
              <a:solidFill>
                <a:schemeClr val="dk1"/>
              </a:solidFill>
            </a:endParaRPr>
          </a:p>
          <a:p>
            <a:pPr indent="0" lvl="0" marL="0" rtl="0" algn="l">
              <a:spcBef>
                <a:spcPts val="0"/>
              </a:spcBef>
              <a:spcAft>
                <a:spcPts val="0"/>
              </a:spcAft>
              <a:buNone/>
            </a:pPr>
            <a:r>
              <a:rPr lang="en">
                <a:solidFill>
                  <a:schemeClr val="dk1"/>
                </a:solidFill>
              </a:rPr>
              <a:t>Takeaways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would we have done differently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we’ve learned</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3db3e27997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3db3e27997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little bit about the format. During the study, we hosted sessions both online and in-person over the course of 2 weeks. For online sessions, the participant was asked to connect via Zoom and use a laptop computer to screen share their interactions with the Viome app through a Figma prototype. Online participants could be located across the United States.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in-person sessions, we used a TestFlight version of the app on the moderator’s mobile device and recorded the participant’s interactions via screen recording and a separate camera for their real-time responses to usability task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new users, we made sure to educate them by showing an informational video of the Viome experience and a real testing kit and allowing them to ask any clarifying questions before getting started.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 sessions had the same tasks and questions, with a pre-test questionnaire at the beginning, a post-test questionnaire at the end, and moderation using the Think-Aloud Protocol.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3db3e27997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3db3e27997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collected a range of qualitative and quantitative data from the study, including comments from the screening/background survey, quotes, Facebook group posts, self-reported ratings, time to task completion, and number of clicks to task completion. For the purpose of the presentation, we’ll focus on the qualitative data today.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3db3e27997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3db3e27997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331773d9e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331773d9e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3db9f007ee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3db9f007ee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Low Severity Issues</a:t>
            </a:r>
            <a:br>
              <a:rPr b="1" lang="en">
                <a:solidFill>
                  <a:schemeClr val="dk1"/>
                </a:solidFill>
              </a:rPr>
            </a:b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Minor navigation challenges (e.g., small learning curve for new users)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Visual layout preferences (e.g., preference for a cleaner UI but not a blocker)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Minor trust concerns (e.g., some users wanted more citations but still found the content credible)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Medium Severity Issues</a:t>
            </a:r>
            <a:br>
              <a:rPr b="1" lang="en">
                <a:solidFill>
                  <a:schemeClr val="dk1"/>
                </a:solidFill>
              </a:rPr>
            </a:b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Understanding of Gut Microbiome Scores (some users needed clearer explanations)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Actionability of recommendations (users found adding foods easier than eliminating them)</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High Severity Issues</a:t>
            </a:r>
            <a:br>
              <a:rPr b="1" lang="en">
                <a:solidFill>
                  <a:schemeClr val="dk1"/>
                </a:solidFill>
              </a:rPr>
            </a:b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Difficulty in locating key features (some struggled to find detailed health insights easily)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Home page cognitive load (some users felt overwhelmed by the amount of information)</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335bfc87ac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335bfc87ac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how user responses contribute to insights on the five research goals.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242</a:t>
            </a:r>
            <a:endParaRPr/>
          </a:p>
          <a:p>
            <a:pPr indent="0" lvl="0" marL="0" rtl="0" algn="l">
              <a:spcBef>
                <a:spcPts val="0"/>
              </a:spcBef>
              <a:spcAft>
                <a:spcPts val="0"/>
              </a:spcAft>
              <a:buNone/>
            </a:pPr>
            <a:r>
              <a:rPr lang="en"/>
              <a:t>Understandability 117</a:t>
            </a:r>
            <a:endParaRPr/>
          </a:p>
          <a:p>
            <a:pPr indent="0" lvl="0" marL="0" rtl="0" algn="l">
              <a:spcBef>
                <a:spcPts val="0"/>
              </a:spcBef>
              <a:spcAft>
                <a:spcPts val="0"/>
              </a:spcAft>
              <a:buNone/>
            </a:pPr>
            <a:r>
              <a:rPr lang="en"/>
              <a:t>Actionability 32</a:t>
            </a:r>
            <a:endParaRPr/>
          </a:p>
          <a:p>
            <a:pPr indent="0" lvl="0" marL="0" rtl="0" algn="l">
              <a:spcBef>
                <a:spcPts val="0"/>
              </a:spcBef>
              <a:spcAft>
                <a:spcPts val="0"/>
              </a:spcAft>
              <a:buNone/>
            </a:pPr>
            <a:r>
              <a:rPr lang="en"/>
              <a:t>Navigation 59</a:t>
            </a:r>
            <a:endParaRPr/>
          </a:p>
          <a:p>
            <a:pPr indent="0" lvl="0" marL="0" rtl="0" algn="l">
              <a:spcBef>
                <a:spcPts val="0"/>
              </a:spcBef>
              <a:spcAft>
                <a:spcPts val="0"/>
              </a:spcAft>
              <a:buNone/>
            </a:pPr>
            <a:r>
              <a:rPr lang="en"/>
              <a:t>Satisfaction</a:t>
            </a:r>
            <a:r>
              <a:rPr lang="en"/>
              <a:t> 58</a:t>
            </a:r>
            <a:endParaRPr/>
          </a:p>
          <a:p>
            <a:pPr indent="0" lvl="0" marL="0" rtl="0" algn="l">
              <a:spcBef>
                <a:spcPts val="0"/>
              </a:spcBef>
              <a:spcAft>
                <a:spcPts val="0"/>
              </a:spcAft>
              <a:buNone/>
            </a:pPr>
            <a:r>
              <a:rPr lang="en"/>
              <a:t>Future 16</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3340349ec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33340349ec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When we looked at </a:t>
            </a:r>
            <a:r>
              <a:rPr b="1" lang="en">
                <a:solidFill>
                  <a:schemeClr val="dk1"/>
                </a:solidFill>
              </a:rPr>
              <a:t>understanding and accessibility across user groups</a:t>
            </a:r>
            <a:r>
              <a:rPr lang="en">
                <a:solidFill>
                  <a:schemeClr val="dk1"/>
                </a:solidFill>
              </a:rPr>
              <a:t>, we saw different needs: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Health Optimizers</a:t>
            </a:r>
            <a:r>
              <a:rPr lang="en">
                <a:solidFill>
                  <a:schemeClr val="dk1"/>
                </a:solidFill>
              </a:rPr>
              <a:t> wanted </a:t>
            </a:r>
            <a:r>
              <a:rPr b="1" lang="en">
                <a:solidFill>
                  <a:schemeClr val="dk1"/>
                </a:solidFill>
              </a:rPr>
              <a:t>deeper insights</a:t>
            </a:r>
            <a:r>
              <a:rPr lang="en">
                <a:solidFill>
                  <a:schemeClr val="dk1"/>
                </a:solidFill>
              </a:rPr>
              <a:t>—they understood the recommendations but wanted more scientific backing and connections to long-term health.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Health Problem Solvers</a:t>
            </a:r>
            <a:r>
              <a:rPr lang="en">
                <a:solidFill>
                  <a:schemeClr val="dk1"/>
                </a:solidFill>
              </a:rPr>
              <a:t> needed </a:t>
            </a:r>
            <a:r>
              <a:rPr b="1" lang="en">
                <a:solidFill>
                  <a:schemeClr val="dk1"/>
                </a:solidFill>
              </a:rPr>
              <a:t>clearer cause-and-effect explanations</a:t>
            </a:r>
            <a:r>
              <a:rPr lang="en">
                <a:solidFill>
                  <a:schemeClr val="dk1"/>
                </a:solidFill>
              </a:rPr>
              <a:t>, as some struggled to understand how recommendations linked to their symptoms.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New Users</a:t>
            </a:r>
            <a:r>
              <a:rPr lang="en">
                <a:solidFill>
                  <a:schemeClr val="dk1"/>
                </a:solidFill>
              </a:rPr>
              <a:t> found the content a bit </a:t>
            </a:r>
            <a:r>
              <a:rPr b="1" lang="en">
                <a:solidFill>
                  <a:schemeClr val="dk1"/>
                </a:solidFill>
              </a:rPr>
              <a:t>overwhelming and jargon-heavy</a:t>
            </a:r>
            <a:r>
              <a:rPr lang="en">
                <a:solidFill>
                  <a:schemeClr val="dk1"/>
                </a:solidFill>
              </a:rPr>
              <a:t>, making it harder to interpret their results without extra guidance.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Returning Users</a:t>
            </a:r>
            <a:r>
              <a:rPr lang="en">
                <a:solidFill>
                  <a:schemeClr val="dk1"/>
                </a:solidFill>
              </a:rPr>
              <a:t> appreciated the </a:t>
            </a:r>
            <a:r>
              <a:rPr b="1" lang="en">
                <a:solidFill>
                  <a:schemeClr val="dk1"/>
                </a:solidFill>
              </a:rPr>
              <a:t>improved clarity in this version</a:t>
            </a:r>
            <a:r>
              <a:rPr lang="en">
                <a:solidFill>
                  <a:schemeClr val="dk1"/>
                </a:solidFill>
              </a:rPr>
              <a:t> of the app compared to the older one, signaling progress in accessibility.</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334441b38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334441b38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3577a4656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33577a4656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Issue</a:t>
            </a:r>
            <a:endParaRPr/>
          </a:p>
          <a:p>
            <a:pPr indent="-298450" lvl="0" marL="457200" rtl="0" algn="l">
              <a:spcBef>
                <a:spcPts val="0"/>
              </a:spcBef>
              <a:spcAft>
                <a:spcPts val="0"/>
              </a:spcAft>
              <a:buSzPts val="1100"/>
              <a:buChar char="-"/>
            </a:pPr>
            <a:r>
              <a:rPr lang="en"/>
              <a:t>Position</a:t>
            </a:r>
            <a:endParaRPr/>
          </a:p>
          <a:p>
            <a:pPr indent="-298450" lvl="0" marL="457200" rtl="0" algn="l">
              <a:spcBef>
                <a:spcPts val="0"/>
              </a:spcBef>
              <a:spcAft>
                <a:spcPts val="0"/>
              </a:spcAft>
              <a:buSzPts val="1100"/>
              <a:buChar char="-"/>
            </a:pPr>
            <a:r>
              <a:rPr lang="en"/>
              <a:t>Evidence</a:t>
            </a:r>
            <a:endParaRPr/>
          </a:p>
          <a:p>
            <a:pPr indent="-298450" lvl="0" marL="457200" rtl="0" algn="l">
              <a:spcBef>
                <a:spcPts val="0"/>
              </a:spcBef>
              <a:spcAft>
                <a:spcPts val="0"/>
              </a:spcAft>
              <a:buSzPts val="1100"/>
              <a:buChar char="-"/>
            </a:pPr>
            <a:r>
              <a:rPr lang="en"/>
              <a:t>Quotes</a:t>
            </a:r>
            <a:endParaRPr/>
          </a:p>
          <a:p>
            <a:pPr indent="0" lvl="0" marL="0" rtl="0" algn="l">
              <a:spcBef>
                <a:spcPts val="0"/>
              </a:spcBef>
              <a:spcAft>
                <a:spcPts val="0"/>
              </a:spcAft>
              <a:buNone/>
            </a:pPr>
            <a:r>
              <a:rPr lang="en"/>
              <a:t>Recommendations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3577a4656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3577a4656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Issue</a:t>
            </a:r>
            <a:endParaRPr/>
          </a:p>
          <a:p>
            <a:pPr indent="-298450" lvl="0" marL="457200" rtl="0" algn="l">
              <a:spcBef>
                <a:spcPts val="0"/>
              </a:spcBef>
              <a:spcAft>
                <a:spcPts val="0"/>
              </a:spcAft>
              <a:buSzPts val="1100"/>
              <a:buChar char="-"/>
            </a:pPr>
            <a:r>
              <a:rPr lang="en"/>
              <a:t>Position</a:t>
            </a:r>
            <a:endParaRPr/>
          </a:p>
          <a:p>
            <a:pPr indent="-298450" lvl="0" marL="457200" rtl="0" algn="l">
              <a:spcBef>
                <a:spcPts val="0"/>
              </a:spcBef>
              <a:spcAft>
                <a:spcPts val="0"/>
              </a:spcAft>
              <a:buSzPts val="1100"/>
              <a:buChar char="-"/>
            </a:pPr>
            <a:r>
              <a:rPr lang="en"/>
              <a:t>Evidence</a:t>
            </a:r>
            <a:endParaRPr/>
          </a:p>
          <a:p>
            <a:pPr indent="-298450" lvl="0" marL="457200" rtl="0" algn="l">
              <a:spcBef>
                <a:spcPts val="0"/>
              </a:spcBef>
              <a:spcAft>
                <a:spcPts val="0"/>
              </a:spcAft>
              <a:buSzPts val="1100"/>
              <a:buChar char="-"/>
            </a:pPr>
            <a:r>
              <a:rPr lang="en"/>
              <a:t>Quotes</a:t>
            </a:r>
            <a:endParaRPr/>
          </a:p>
          <a:p>
            <a:pPr indent="0" lvl="0" marL="0" rtl="0" algn="l">
              <a:spcBef>
                <a:spcPts val="0"/>
              </a:spcBef>
              <a:spcAft>
                <a:spcPts val="0"/>
              </a:spcAft>
              <a:buNone/>
            </a:pPr>
            <a:r>
              <a:rPr lang="en"/>
              <a:t>Recommendations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320d1744dd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320d1744dd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3577a465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3577a465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When we looked at </a:t>
            </a:r>
            <a:r>
              <a:rPr b="1" lang="en">
                <a:solidFill>
                  <a:schemeClr val="dk1"/>
                </a:solidFill>
              </a:rPr>
              <a:t>understanding and accessibility across user groups</a:t>
            </a:r>
            <a:r>
              <a:rPr lang="en">
                <a:solidFill>
                  <a:schemeClr val="dk1"/>
                </a:solidFill>
              </a:rPr>
              <a:t>, we saw different needs: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Health Optimizers</a:t>
            </a:r>
            <a:r>
              <a:rPr lang="en">
                <a:solidFill>
                  <a:schemeClr val="dk1"/>
                </a:solidFill>
              </a:rPr>
              <a:t> wanted </a:t>
            </a:r>
            <a:r>
              <a:rPr b="1" lang="en">
                <a:solidFill>
                  <a:schemeClr val="dk1"/>
                </a:solidFill>
              </a:rPr>
              <a:t>deeper insights</a:t>
            </a:r>
            <a:r>
              <a:rPr lang="en">
                <a:solidFill>
                  <a:schemeClr val="dk1"/>
                </a:solidFill>
              </a:rPr>
              <a:t>—they understood the recommendations but wanted more scientific backing and connections to long-term health.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Health Problem Solvers</a:t>
            </a:r>
            <a:r>
              <a:rPr lang="en">
                <a:solidFill>
                  <a:schemeClr val="dk1"/>
                </a:solidFill>
              </a:rPr>
              <a:t> needed </a:t>
            </a:r>
            <a:r>
              <a:rPr b="1" lang="en">
                <a:solidFill>
                  <a:schemeClr val="dk1"/>
                </a:solidFill>
              </a:rPr>
              <a:t>clearer cause-and-effect explanations</a:t>
            </a:r>
            <a:r>
              <a:rPr lang="en">
                <a:solidFill>
                  <a:schemeClr val="dk1"/>
                </a:solidFill>
              </a:rPr>
              <a:t>, as some struggled to understand how recommendations linked to their symptoms.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New Users</a:t>
            </a:r>
            <a:r>
              <a:rPr lang="en">
                <a:solidFill>
                  <a:schemeClr val="dk1"/>
                </a:solidFill>
              </a:rPr>
              <a:t> found the content a bit </a:t>
            </a:r>
            <a:r>
              <a:rPr b="1" lang="en">
                <a:solidFill>
                  <a:schemeClr val="dk1"/>
                </a:solidFill>
              </a:rPr>
              <a:t>overwhelming and jargon-heavy</a:t>
            </a:r>
            <a:r>
              <a:rPr lang="en">
                <a:solidFill>
                  <a:schemeClr val="dk1"/>
                </a:solidFill>
              </a:rPr>
              <a:t>, making it harder to interpret their results without extra guidance.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Returning Users</a:t>
            </a:r>
            <a:r>
              <a:rPr lang="en">
                <a:solidFill>
                  <a:schemeClr val="dk1"/>
                </a:solidFill>
              </a:rPr>
              <a:t> appreciated the </a:t>
            </a:r>
            <a:r>
              <a:rPr b="1" lang="en">
                <a:solidFill>
                  <a:schemeClr val="dk1"/>
                </a:solidFill>
              </a:rPr>
              <a:t>improved clarity in this version</a:t>
            </a:r>
            <a:r>
              <a:rPr lang="en">
                <a:solidFill>
                  <a:schemeClr val="dk1"/>
                </a:solidFill>
              </a:rPr>
              <a:t> of the app compared to the older one, signaling progress in accessibility.</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3577a4656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33577a4656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Issue</a:t>
            </a:r>
            <a:endParaRPr/>
          </a:p>
          <a:p>
            <a:pPr indent="-298450" lvl="0" marL="457200" rtl="0" algn="l">
              <a:spcBef>
                <a:spcPts val="0"/>
              </a:spcBef>
              <a:spcAft>
                <a:spcPts val="0"/>
              </a:spcAft>
              <a:buSzPts val="1100"/>
              <a:buChar char="-"/>
            </a:pPr>
            <a:r>
              <a:rPr lang="en"/>
              <a:t>Position</a:t>
            </a:r>
            <a:endParaRPr/>
          </a:p>
          <a:p>
            <a:pPr indent="-298450" lvl="0" marL="457200" rtl="0" algn="l">
              <a:spcBef>
                <a:spcPts val="0"/>
              </a:spcBef>
              <a:spcAft>
                <a:spcPts val="0"/>
              </a:spcAft>
              <a:buSzPts val="1100"/>
              <a:buChar char="-"/>
            </a:pPr>
            <a:r>
              <a:rPr lang="en"/>
              <a:t>Evidence</a:t>
            </a:r>
            <a:endParaRPr/>
          </a:p>
          <a:p>
            <a:pPr indent="-298450" lvl="0" marL="457200" rtl="0" algn="l">
              <a:spcBef>
                <a:spcPts val="0"/>
              </a:spcBef>
              <a:spcAft>
                <a:spcPts val="0"/>
              </a:spcAft>
              <a:buSzPts val="1100"/>
              <a:buChar char="-"/>
            </a:pPr>
            <a:r>
              <a:rPr lang="en"/>
              <a:t>Quotes</a:t>
            </a:r>
            <a:endParaRPr/>
          </a:p>
          <a:p>
            <a:pPr indent="0" lvl="0" marL="0" rtl="0" algn="l">
              <a:spcBef>
                <a:spcPts val="0"/>
              </a:spcBef>
              <a:spcAft>
                <a:spcPts val="0"/>
              </a:spcAft>
              <a:buNone/>
            </a:pPr>
            <a:r>
              <a:rPr lang="en"/>
              <a:t>Recommendations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33340349ecb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33340349ecb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Navigation experiences also varied across groups: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Health Optimizers</a:t>
            </a:r>
            <a:r>
              <a:rPr lang="en">
                <a:solidFill>
                  <a:schemeClr val="dk1"/>
                </a:solidFill>
              </a:rPr>
              <a:t> had no trouble navigating but wanted </a:t>
            </a:r>
            <a:r>
              <a:rPr b="1" lang="en">
                <a:solidFill>
                  <a:schemeClr val="dk1"/>
                </a:solidFill>
              </a:rPr>
              <a:t>faster access to advanced health insights</a:t>
            </a:r>
            <a:r>
              <a:rPr lang="en">
                <a:solidFill>
                  <a:schemeClr val="dk1"/>
                </a:solidFill>
              </a:rPr>
              <a:t> instead of general overviews.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Health Problem Solvers</a:t>
            </a:r>
            <a:r>
              <a:rPr lang="en">
                <a:solidFill>
                  <a:schemeClr val="dk1"/>
                </a:solidFill>
              </a:rPr>
              <a:t> occasionally struggled to locate specific </a:t>
            </a:r>
            <a:r>
              <a:rPr b="1" lang="en">
                <a:solidFill>
                  <a:schemeClr val="dk1"/>
                </a:solidFill>
              </a:rPr>
              <a:t>health scores and recommendations</a:t>
            </a:r>
            <a:r>
              <a:rPr lang="en">
                <a:solidFill>
                  <a:schemeClr val="dk1"/>
                </a:solidFill>
              </a:rPr>
              <a:t>, though they appreciated the </a:t>
            </a:r>
            <a:r>
              <a:rPr b="1" lang="en">
                <a:solidFill>
                  <a:schemeClr val="dk1"/>
                </a:solidFill>
              </a:rPr>
              <a:t>visual clarity</a:t>
            </a:r>
            <a:r>
              <a:rPr lang="en">
                <a:solidFill>
                  <a:schemeClr val="dk1"/>
                </a:solidFill>
              </a:rPr>
              <a:t> once they found them.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New Users</a:t>
            </a:r>
            <a:r>
              <a:rPr lang="en">
                <a:solidFill>
                  <a:schemeClr val="dk1"/>
                </a:solidFill>
              </a:rPr>
              <a:t> were </a:t>
            </a:r>
            <a:r>
              <a:rPr b="1" lang="en">
                <a:solidFill>
                  <a:schemeClr val="dk1"/>
                </a:solidFill>
              </a:rPr>
              <a:t>overwhelmed by the amount of information</a:t>
            </a:r>
            <a:r>
              <a:rPr lang="en">
                <a:solidFill>
                  <a:schemeClr val="dk1"/>
                </a:solidFill>
              </a:rPr>
              <a:t> and needed </a:t>
            </a:r>
            <a:r>
              <a:rPr b="1" lang="en">
                <a:solidFill>
                  <a:schemeClr val="dk1"/>
                </a:solidFill>
              </a:rPr>
              <a:t>better onboarding</a:t>
            </a:r>
            <a:r>
              <a:rPr lang="en">
                <a:solidFill>
                  <a:schemeClr val="dk1"/>
                </a:solidFill>
              </a:rPr>
              <a:t> to understand where to start.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Returning Users</a:t>
            </a:r>
            <a:r>
              <a:rPr lang="en">
                <a:solidFill>
                  <a:schemeClr val="dk1"/>
                </a:solidFill>
              </a:rPr>
              <a:t> generally liked the </a:t>
            </a:r>
            <a:r>
              <a:rPr b="1" lang="en">
                <a:solidFill>
                  <a:schemeClr val="dk1"/>
                </a:solidFill>
              </a:rPr>
              <a:t>more structured layout</a:t>
            </a:r>
            <a:r>
              <a:rPr lang="en">
                <a:solidFill>
                  <a:schemeClr val="dk1"/>
                </a:solidFill>
              </a:rPr>
              <a:t> but mentioned they missed some </a:t>
            </a:r>
            <a:r>
              <a:rPr b="1" lang="en">
                <a:solidFill>
                  <a:schemeClr val="dk1"/>
                </a:solidFill>
              </a:rPr>
              <a:t>shortcuts</a:t>
            </a:r>
            <a:r>
              <a:rPr lang="en">
                <a:solidFill>
                  <a:schemeClr val="dk1"/>
                </a:solidFill>
              </a:rPr>
              <a:t> from the previous version.</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334441b38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3334441b38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Issue</a:t>
            </a:r>
            <a:endParaRPr/>
          </a:p>
          <a:p>
            <a:pPr indent="-298450" lvl="0" marL="457200" rtl="0" algn="l">
              <a:spcBef>
                <a:spcPts val="0"/>
              </a:spcBef>
              <a:spcAft>
                <a:spcPts val="0"/>
              </a:spcAft>
              <a:buSzPts val="1100"/>
              <a:buChar char="-"/>
            </a:pPr>
            <a:r>
              <a:rPr lang="en"/>
              <a:t>Position</a:t>
            </a:r>
            <a:endParaRPr/>
          </a:p>
          <a:p>
            <a:pPr indent="-298450" lvl="0" marL="457200" rtl="0" algn="l">
              <a:spcBef>
                <a:spcPts val="0"/>
              </a:spcBef>
              <a:spcAft>
                <a:spcPts val="0"/>
              </a:spcAft>
              <a:buSzPts val="1100"/>
              <a:buChar char="-"/>
            </a:pPr>
            <a:r>
              <a:rPr lang="en"/>
              <a:t>Evidence</a:t>
            </a:r>
            <a:endParaRPr/>
          </a:p>
          <a:p>
            <a:pPr indent="-298450" lvl="0" marL="457200" rtl="0" algn="l">
              <a:spcBef>
                <a:spcPts val="0"/>
              </a:spcBef>
              <a:spcAft>
                <a:spcPts val="0"/>
              </a:spcAft>
              <a:buSzPts val="1100"/>
              <a:buChar char="-"/>
            </a:pPr>
            <a:r>
              <a:rPr lang="en"/>
              <a:t>Quotes</a:t>
            </a:r>
            <a:endParaRPr/>
          </a:p>
          <a:p>
            <a:pPr indent="0" lvl="0" marL="0" rtl="0" algn="l">
              <a:spcBef>
                <a:spcPts val="0"/>
              </a:spcBef>
              <a:spcAft>
                <a:spcPts val="0"/>
              </a:spcAft>
              <a:buNone/>
            </a:pPr>
            <a:r>
              <a:rPr lang="en"/>
              <a:t>Recommendations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334441b388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334441b38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Issue</a:t>
            </a:r>
            <a:endParaRPr/>
          </a:p>
          <a:p>
            <a:pPr indent="-298450" lvl="0" marL="457200" rtl="0" algn="l">
              <a:spcBef>
                <a:spcPts val="0"/>
              </a:spcBef>
              <a:spcAft>
                <a:spcPts val="0"/>
              </a:spcAft>
              <a:buSzPts val="1100"/>
              <a:buChar char="-"/>
            </a:pPr>
            <a:r>
              <a:rPr lang="en"/>
              <a:t>Position</a:t>
            </a:r>
            <a:endParaRPr/>
          </a:p>
          <a:p>
            <a:pPr indent="-298450" lvl="0" marL="457200" rtl="0" algn="l">
              <a:spcBef>
                <a:spcPts val="0"/>
              </a:spcBef>
              <a:spcAft>
                <a:spcPts val="0"/>
              </a:spcAft>
              <a:buSzPts val="1100"/>
              <a:buChar char="-"/>
            </a:pPr>
            <a:r>
              <a:rPr lang="en"/>
              <a:t>Evidence</a:t>
            </a:r>
            <a:endParaRPr/>
          </a:p>
          <a:p>
            <a:pPr indent="-298450" lvl="0" marL="457200" rtl="0" algn="l">
              <a:spcBef>
                <a:spcPts val="0"/>
              </a:spcBef>
              <a:spcAft>
                <a:spcPts val="0"/>
              </a:spcAft>
              <a:buSzPts val="1100"/>
              <a:buChar char="-"/>
            </a:pPr>
            <a:r>
              <a:rPr lang="en"/>
              <a:t>Quotes</a:t>
            </a:r>
            <a:endParaRPr/>
          </a:p>
          <a:p>
            <a:pPr indent="0" lvl="0" marL="0" rtl="0" algn="l">
              <a:spcBef>
                <a:spcPts val="0"/>
              </a:spcBef>
              <a:spcAft>
                <a:spcPts val="0"/>
              </a:spcAft>
              <a:buNone/>
            </a:pPr>
            <a:r>
              <a:rPr lang="en"/>
              <a:t>Recommendations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3340349ecb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33340349ecb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For </a:t>
            </a:r>
            <a:r>
              <a:rPr b="1" lang="en">
                <a:solidFill>
                  <a:schemeClr val="dk1"/>
                </a:solidFill>
              </a:rPr>
              <a:t>engagement and satisfaction</a:t>
            </a:r>
            <a:r>
              <a:rPr lang="en">
                <a:solidFill>
                  <a:schemeClr val="dk1"/>
                </a:solidFill>
              </a:rPr>
              <a:t>, different user types had distinct preferences: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Health Optimizers</a:t>
            </a:r>
            <a:r>
              <a:rPr lang="en">
                <a:solidFill>
                  <a:schemeClr val="dk1"/>
                </a:solidFill>
              </a:rPr>
              <a:t> engaged </a:t>
            </a:r>
            <a:r>
              <a:rPr b="1" lang="en">
                <a:solidFill>
                  <a:schemeClr val="dk1"/>
                </a:solidFill>
              </a:rPr>
              <a:t>deeply with personalized insights</a:t>
            </a:r>
            <a:r>
              <a:rPr lang="en">
                <a:solidFill>
                  <a:schemeClr val="dk1"/>
                </a:solidFill>
              </a:rPr>
              <a:t> but wanted </a:t>
            </a:r>
            <a:r>
              <a:rPr b="1" lang="en">
                <a:solidFill>
                  <a:schemeClr val="dk1"/>
                </a:solidFill>
              </a:rPr>
              <a:t>long-term trend tracking</a:t>
            </a:r>
            <a:r>
              <a:rPr lang="en">
                <a:solidFill>
                  <a:schemeClr val="dk1"/>
                </a:solidFill>
              </a:rPr>
              <a:t> to understand progress over time.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Health Problem Solvers</a:t>
            </a:r>
            <a:r>
              <a:rPr lang="en">
                <a:solidFill>
                  <a:schemeClr val="dk1"/>
                </a:solidFill>
              </a:rPr>
              <a:t> appreciated the </a:t>
            </a:r>
            <a:r>
              <a:rPr b="1" lang="en">
                <a:solidFill>
                  <a:schemeClr val="dk1"/>
                </a:solidFill>
              </a:rPr>
              <a:t>actionable steps</a:t>
            </a:r>
            <a:r>
              <a:rPr lang="en">
                <a:solidFill>
                  <a:schemeClr val="dk1"/>
                </a:solidFill>
              </a:rPr>
              <a:t> but sometimes felt they </a:t>
            </a:r>
            <a:r>
              <a:rPr b="1" lang="en">
                <a:solidFill>
                  <a:schemeClr val="dk1"/>
                </a:solidFill>
              </a:rPr>
              <a:t>needed more reassurance</a:t>
            </a:r>
            <a:r>
              <a:rPr lang="en">
                <a:solidFill>
                  <a:schemeClr val="dk1"/>
                </a:solidFill>
              </a:rPr>
              <a:t> about the effectiveness of recommendations.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New Users</a:t>
            </a:r>
            <a:r>
              <a:rPr lang="en">
                <a:solidFill>
                  <a:schemeClr val="dk1"/>
                </a:solidFill>
              </a:rPr>
              <a:t> found the app interesting but </a:t>
            </a:r>
            <a:r>
              <a:rPr b="1" lang="en">
                <a:solidFill>
                  <a:schemeClr val="dk1"/>
                </a:solidFill>
              </a:rPr>
              <a:t>needed clearer explanations</a:t>
            </a:r>
            <a:r>
              <a:rPr lang="en">
                <a:solidFill>
                  <a:schemeClr val="dk1"/>
                </a:solidFill>
              </a:rPr>
              <a:t> to </a:t>
            </a:r>
            <a:r>
              <a:rPr b="1" lang="en">
                <a:solidFill>
                  <a:schemeClr val="dk1"/>
                </a:solidFill>
              </a:rPr>
              <a:t>stay engaged</a:t>
            </a:r>
            <a:r>
              <a:rPr lang="en">
                <a:solidFill>
                  <a:schemeClr val="dk1"/>
                </a:solidFill>
              </a:rPr>
              <a:t> beyond their initial use.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Returning Users</a:t>
            </a:r>
            <a:r>
              <a:rPr lang="en">
                <a:solidFill>
                  <a:schemeClr val="dk1"/>
                </a:solidFill>
              </a:rPr>
              <a:t> were </a:t>
            </a:r>
            <a:r>
              <a:rPr b="1" lang="en">
                <a:solidFill>
                  <a:schemeClr val="dk1"/>
                </a:solidFill>
              </a:rPr>
              <a:t>happier with the new version</a:t>
            </a:r>
            <a:r>
              <a:rPr lang="en">
                <a:solidFill>
                  <a:schemeClr val="dk1"/>
                </a:solidFill>
              </a:rPr>
              <a:t> but still saw </a:t>
            </a:r>
            <a:r>
              <a:rPr b="1" lang="en">
                <a:solidFill>
                  <a:schemeClr val="dk1"/>
                </a:solidFill>
              </a:rPr>
              <a:t>opportunities for small refinements</a:t>
            </a:r>
            <a:r>
              <a:rPr lang="en">
                <a:solidFill>
                  <a:schemeClr val="dk1"/>
                </a:solidFill>
              </a:rPr>
              <a:t> in usability and navigation.</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334441b388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3334441b388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Issue</a:t>
            </a:r>
            <a:endParaRPr/>
          </a:p>
          <a:p>
            <a:pPr indent="-298450" lvl="0" marL="457200" rtl="0" algn="l">
              <a:spcBef>
                <a:spcPts val="0"/>
              </a:spcBef>
              <a:spcAft>
                <a:spcPts val="0"/>
              </a:spcAft>
              <a:buSzPts val="1100"/>
              <a:buChar char="-"/>
            </a:pPr>
            <a:r>
              <a:rPr lang="en"/>
              <a:t>Position</a:t>
            </a:r>
            <a:endParaRPr/>
          </a:p>
          <a:p>
            <a:pPr indent="-298450" lvl="0" marL="457200" rtl="0" algn="l">
              <a:spcBef>
                <a:spcPts val="0"/>
              </a:spcBef>
              <a:spcAft>
                <a:spcPts val="0"/>
              </a:spcAft>
              <a:buSzPts val="1100"/>
              <a:buChar char="-"/>
            </a:pPr>
            <a:r>
              <a:rPr lang="en"/>
              <a:t>Evidence</a:t>
            </a:r>
            <a:endParaRPr/>
          </a:p>
          <a:p>
            <a:pPr indent="-298450" lvl="0" marL="457200" rtl="0" algn="l">
              <a:spcBef>
                <a:spcPts val="0"/>
              </a:spcBef>
              <a:spcAft>
                <a:spcPts val="0"/>
              </a:spcAft>
              <a:buSzPts val="1100"/>
              <a:buChar char="-"/>
            </a:pPr>
            <a:r>
              <a:rPr lang="en"/>
              <a:t>Quotes</a:t>
            </a:r>
            <a:endParaRPr/>
          </a:p>
          <a:p>
            <a:pPr indent="0" lvl="0" marL="0" rtl="0" algn="l">
              <a:spcBef>
                <a:spcPts val="0"/>
              </a:spcBef>
              <a:spcAft>
                <a:spcPts val="0"/>
              </a:spcAft>
              <a:buNone/>
            </a:pPr>
            <a:r>
              <a:rPr lang="en"/>
              <a:t>Recommendations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33340349ecb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33340349ecb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Based on our findings, here are the </a:t>
            </a:r>
            <a:r>
              <a:rPr b="1" lang="en">
                <a:solidFill>
                  <a:schemeClr val="dk1"/>
                </a:solidFill>
              </a:rPr>
              <a:t>future enhancements tailored to each user group</a:t>
            </a:r>
            <a:r>
              <a:rPr lang="en">
                <a:solidFill>
                  <a:schemeClr val="dk1"/>
                </a:solidFill>
              </a:rPr>
              <a: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Health Optimizers</a:t>
            </a:r>
            <a:r>
              <a:rPr lang="en">
                <a:solidFill>
                  <a:schemeClr val="dk1"/>
                </a:solidFill>
              </a:rPr>
              <a:t> would benefit from </a:t>
            </a:r>
            <a:r>
              <a:rPr b="1" lang="en">
                <a:solidFill>
                  <a:schemeClr val="dk1"/>
                </a:solidFill>
              </a:rPr>
              <a:t>trend-tracking features</a:t>
            </a:r>
            <a:r>
              <a:rPr lang="en">
                <a:solidFill>
                  <a:schemeClr val="dk1"/>
                </a:solidFill>
              </a:rPr>
              <a:t> and deeper insights to help them see </a:t>
            </a:r>
            <a:r>
              <a:rPr b="1" lang="en">
                <a:solidFill>
                  <a:schemeClr val="dk1"/>
                </a:solidFill>
              </a:rPr>
              <a:t>long-term health changes</a:t>
            </a:r>
            <a:r>
              <a:rPr lang="en">
                <a:solidFill>
                  <a:schemeClr val="dk1"/>
                </a:solidFill>
              </a:rPr>
              <a:t> over time.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Health Problem Solvers</a:t>
            </a:r>
            <a:r>
              <a:rPr lang="en">
                <a:solidFill>
                  <a:schemeClr val="dk1"/>
                </a:solidFill>
              </a:rPr>
              <a:t> need </a:t>
            </a:r>
            <a:r>
              <a:rPr b="1" lang="en">
                <a:solidFill>
                  <a:schemeClr val="dk1"/>
                </a:solidFill>
              </a:rPr>
              <a:t>stronger connections between symptoms and solutions</a:t>
            </a:r>
            <a:r>
              <a:rPr lang="en">
                <a:solidFill>
                  <a:schemeClr val="dk1"/>
                </a:solidFill>
              </a:rPr>
              <a:t>, making recommendations more intuitive and actionable.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New Users</a:t>
            </a:r>
            <a:r>
              <a:rPr lang="en">
                <a:solidFill>
                  <a:schemeClr val="dk1"/>
                </a:solidFill>
              </a:rPr>
              <a:t> would benefit from a </a:t>
            </a:r>
            <a:r>
              <a:rPr b="1" lang="en">
                <a:solidFill>
                  <a:schemeClr val="dk1"/>
                </a:solidFill>
              </a:rPr>
              <a:t>structured walkthrough or guide</a:t>
            </a:r>
            <a:r>
              <a:rPr lang="en">
                <a:solidFill>
                  <a:schemeClr val="dk1"/>
                </a:solidFill>
              </a:rPr>
              <a:t> to ease their onboarding experience.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Returning Users</a:t>
            </a:r>
            <a:r>
              <a:rPr lang="en">
                <a:solidFill>
                  <a:schemeClr val="dk1"/>
                </a:solidFill>
              </a:rPr>
              <a:t> liked the new structure but </a:t>
            </a:r>
            <a:r>
              <a:rPr b="1" lang="en">
                <a:solidFill>
                  <a:schemeClr val="dk1"/>
                </a:solidFill>
              </a:rPr>
              <a:t>missed some familiar shortcuts</a:t>
            </a:r>
            <a:r>
              <a:rPr lang="en">
                <a:solidFill>
                  <a:schemeClr val="dk1"/>
                </a:solidFill>
              </a:rPr>
              <a:t>, so bringing back key navigation features from the old version while keeping improvements would help retention.</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334441b38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3334441b388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Issue</a:t>
            </a:r>
            <a:endParaRPr/>
          </a:p>
          <a:p>
            <a:pPr indent="-298450" lvl="0" marL="457200" rtl="0" algn="l">
              <a:spcBef>
                <a:spcPts val="0"/>
              </a:spcBef>
              <a:spcAft>
                <a:spcPts val="0"/>
              </a:spcAft>
              <a:buSzPts val="1100"/>
              <a:buChar char="-"/>
            </a:pPr>
            <a:r>
              <a:rPr lang="en"/>
              <a:t>Position</a:t>
            </a:r>
            <a:endParaRPr/>
          </a:p>
          <a:p>
            <a:pPr indent="-298450" lvl="0" marL="457200" rtl="0" algn="l">
              <a:spcBef>
                <a:spcPts val="0"/>
              </a:spcBef>
              <a:spcAft>
                <a:spcPts val="0"/>
              </a:spcAft>
              <a:buSzPts val="1100"/>
              <a:buChar char="-"/>
            </a:pPr>
            <a:r>
              <a:rPr lang="en"/>
              <a:t>Evidence</a:t>
            </a:r>
            <a:endParaRPr/>
          </a:p>
          <a:p>
            <a:pPr indent="-298450" lvl="0" marL="457200" rtl="0" algn="l">
              <a:spcBef>
                <a:spcPts val="0"/>
              </a:spcBef>
              <a:spcAft>
                <a:spcPts val="0"/>
              </a:spcAft>
              <a:buSzPts val="1100"/>
              <a:buChar char="-"/>
            </a:pPr>
            <a:r>
              <a:rPr lang="en"/>
              <a:t>Quotes</a:t>
            </a:r>
            <a:endParaRPr/>
          </a:p>
          <a:p>
            <a:pPr indent="0" lvl="0" marL="0" rtl="0" algn="l">
              <a:spcBef>
                <a:spcPts val="0"/>
              </a:spcBef>
              <a:spcAft>
                <a:spcPts val="0"/>
              </a:spcAft>
              <a:buNone/>
            </a:pPr>
            <a:r>
              <a:rPr lang="en"/>
              <a:t>Recommendations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334441b388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3334441b388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Issue</a:t>
            </a:r>
            <a:endParaRPr/>
          </a:p>
          <a:p>
            <a:pPr indent="-298450" lvl="0" marL="457200" rtl="0" algn="l">
              <a:spcBef>
                <a:spcPts val="0"/>
              </a:spcBef>
              <a:spcAft>
                <a:spcPts val="0"/>
              </a:spcAft>
              <a:buSzPts val="1100"/>
              <a:buChar char="-"/>
            </a:pPr>
            <a:r>
              <a:rPr lang="en"/>
              <a:t>Position</a:t>
            </a:r>
            <a:endParaRPr/>
          </a:p>
          <a:p>
            <a:pPr indent="-298450" lvl="0" marL="457200" rtl="0" algn="l">
              <a:spcBef>
                <a:spcPts val="0"/>
              </a:spcBef>
              <a:spcAft>
                <a:spcPts val="0"/>
              </a:spcAft>
              <a:buSzPts val="1100"/>
              <a:buChar char="-"/>
            </a:pPr>
            <a:r>
              <a:rPr lang="en"/>
              <a:t>Evidence</a:t>
            </a:r>
            <a:endParaRPr/>
          </a:p>
          <a:p>
            <a:pPr indent="-298450" lvl="0" marL="457200" rtl="0" algn="l">
              <a:spcBef>
                <a:spcPts val="0"/>
              </a:spcBef>
              <a:spcAft>
                <a:spcPts val="0"/>
              </a:spcAft>
              <a:buSzPts val="1100"/>
              <a:buChar char="-"/>
            </a:pPr>
            <a:r>
              <a:rPr lang="en"/>
              <a:t>Quotes</a:t>
            </a:r>
            <a:endParaRPr/>
          </a:p>
          <a:p>
            <a:pPr indent="0" lvl="0" marL="0" rtl="0" algn="l">
              <a:spcBef>
                <a:spcPts val="0"/>
              </a:spcBef>
              <a:spcAft>
                <a:spcPts val="0"/>
              </a:spcAft>
              <a:buNone/>
            </a:pPr>
            <a:r>
              <a:rPr lang="en"/>
              <a:t>Recommendations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320d1744dd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320d1744dd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335bfc87ac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3335bfc87ac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3335bfc87ac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3335bfc87ac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3560e8d5a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33560e8d5a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Issue</a:t>
            </a:r>
            <a:endParaRPr/>
          </a:p>
          <a:p>
            <a:pPr indent="-298450" lvl="0" marL="457200" rtl="0" algn="l">
              <a:spcBef>
                <a:spcPts val="0"/>
              </a:spcBef>
              <a:spcAft>
                <a:spcPts val="0"/>
              </a:spcAft>
              <a:buSzPts val="1100"/>
              <a:buChar char="-"/>
            </a:pPr>
            <a:r>
              <a:rPr lang="en"/>
              <a:t>Position</a:t>
            </a:r>
            <a:endParaRPr/>
          </a:p>
          <a:p>
            <a:pPr indent="-298450" lvl="0" marL="457200" rtl="0" algn="l">
              <a:spcBef>
                <a:spcPts val="0"/>
              </a:spcBef>
              <a:spcAft>
                <a:spcPts val="0"/>
              </a:spcAft>
              <a:buSzPts val="1100"/>
              <a:buChar char="-"/>
            </a:pPr>
            <a:r>
              <a:rPr lang="en"/>
              <a:t>Evidence</a:t>
            </a:r>
            <a:endParaRPr/>
          </a:p>
          <a:p>
            <a:pPr indent="-298450" lvl="0" marL="457200" rtl="0" algn="l">
              <a:spcBef>
                <a:spcPts val="0"/>
              </a:spcBef>
              <a:spcAft>
                <a:spcPts val="0"/>
              </a:spcAft>
              <a:buSzPts val="1100"/>
              <a:buChar char="-"/>
            </a:pPr>
            <a:r>
              <a:rPr lang="en"/>
              <a:t>Quotes</a:t>
            </a:r>
            <a:endParaRPr/>
          </a:p>
          <a:p>
            <a:pPr indent="0" lvl="0" marL="0" rtl="0" algn="l">
              <a:spcBef>
                <a:spcPts val="0"/>
              </a:spcBef>
              <a:spcAft>
                <a:spcPts val="0"/>
              </a:spcAft>
              <a:buNone/>
            </a:pPr>
            <a:r>
              <a:rPr lang="en"/>
              <a:t>Recommendations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3320d1744dd_0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3320d1744dd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320d1744dd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3320d1744dd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33db9f007e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33db9f007e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33db9f007ee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33db9f007ee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3db3e2799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3db3e2799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Imagine you’re an otherwise healthy young working professional hat one day starts experiencing mysterious gut health issues. You decide to go to the doctor but might experience long times to get scheduled with a specialist. You feel you’re not getting a lot of information tailored to your lifestyle, and find yourself paying a lot of fees and hidden costs. Viome wants to change that. [Read]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the comfort of your home, you can test using their Full Body Intelligence kit and receive results only 2-3 weeks later. Viome promises 50+ precision health scores and 370+ food recommendations via the mobile app to improve your health.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3db3e27997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3db3e27997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a:t>
            </a:r>
            <a:r>
              <a:rPr lang="en"/>
              <a:t>generally</a:t>
            </a:r>
            <a:r>
              <a:rPr lang="en"/>
              <a:t> fall into two categories, with “health optimizers” being young working professionals in their early to mid-thirties without any </a:t>
            </a:r>
            <a:r>
              <a:rPr lang="en"/>
              <a:t>pressing</a:t>
            </a:r>
            <a:r>
              <a:rPr lang="en"/>
              <a:t> health problems looking for preventative measures and a better understanding of their health and “health problem solvers” being people with serious or more immediate health concerns looking for ways to manage symptoms and restore their health.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3db9f007ee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3db9f007ee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Throughout the project, we worked with Susan Zheng, a senior designer and Kevin Woo, the director of Design. When we initially reached out, Susan and the design team were about to launch a new version of the Viome app. Their goals were seeing whether the new app improved information overload, exploring new feature ideas, and improving user retention and conversion rates. For our study, we decided to focus on the mobile user flow as that was the most frequently used entrypoint for the Viome experience, and due to time and logistical constraints, we studied only the new version of the app. The app consists of 3 main flows: the Home, Health, and Nutrition page. Due to HIPPA compliance reasons during the study, users were shown a test account with test data and asked to imagine scenarios where they were a health optimizer or health problem solver.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3db3e2799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3db3e2799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research goals were understanding whether 1) information overload had improved, 2) explore new feature ideas, and 3) improve the likelihood of user retention and conversion to purchase additional products from Viome. We translated these 3 ideas into 4 major areas of understanding: 1) understanding &amp; actionability, 2) ease of navigation, 3) engagement &amp; satisfaction, and 4 future enhancements.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320d1744dd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320d1744dd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3db3e27997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3db3e27997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had 8 total participants. </a:t>
            </a:r>
            <a:r>
              <a:rPr lang="en"/>
              <a:t>Based on the target user demographics, a user would receive a screener survey that asked questions about their age, employment status, availability, familiarity with Viome, and whether they had any health conditions. They were then grouped into four major categories: health optimizers or health problem solvers and returning vs. new users.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53" name="Shape 53"/>
        <p:cNvGrpSpPr/>
        <p:nvPr/>
      </p:nvGrpSpPr>
      <p:grpSpPr>
        <a:xfrm>
          <a:off x="0" y="0"/>
          <a:ext cx="0" cy="0"/>
          <a:chOff x="0" y="0"/>
          <a:chExt cx="0" cy="0"/>
        </a:xfrm>
      </p:grpSpPr>
      <p:sp>
        <p:nvSpPr>
          <p:cNvPr id="54" name="Google Shape;54;p14"/>
          <p:cNvSpPr/>
          <p:nvPr>
            <p:ph idx="2" type="pic"/>
          </p:nvPr>
        </p:nvSpPr>
        <p:spPr>
          <a:xfrm>
            <a:off x="8596800" y="223475"/>
            <a:ext cx="318600" cy="318600"/>
          </a:xfrm>
          <a:prstGeom prst="ellipse">
            <a:avLst/>
          </a:prstGeom>
          <a:noFill/>
          <a:ln>
            <a:noFill/>
          </a:ln>
        </p:spPr>
      </p:sp>
      <p:sp>
        <p:nvSpPr>
          <p:cNvPr id="55" name="Google Shape;55;p14"/>
          <p:cNvSpPr txBox="1"/>
          <p:nvPr>
            <p:ph type="title"/>
          </p:nvPr>
        </p:nvSpPr>
        <p:spPr>
          <a:xfrm>
            <a:off x="3780304" y="889050"/>
            <a:ext cx="4446900" cy="1866000"/>
          </a:xfrm>
          <a:prstGeom prst="rect">
            <a:avLst/>
          </a:prstGeom>
        </p:spPr>
        <p:txBody>
          <a:bodyPr anchorCtr="0" anchor="t" bIns="91425" lIns="91425" spcFirstLastPara="1" rIns="91425" wrap="square" tIns="91425">
            <a:noAutofit/>
          </a:bodyPr>
          <a:lstStyle>
            <a:lvl1pPr lvl="0">
              <a:lnSpc>
                <a:spcPct val="86000"/>
              </a:lnSpc>
              <a:spcBef>
                <a:spcPts val="0"/>
              </a:spcBef>
              <a:spcAft>
                <a:spcPts val="0"/>
              </a:spcAft>
              <a:buSzPts val="7200"/>
              <a:buFont typeface="Nanum Myeongjo"/>
              <a:buNone/>
              <a:defRPr sz="7200"/>
            </a:lvl1pPr>
            <a:lvl2pPr lvl="1">
              <a:lnSpc>
                <a:spcPct val="86000"/>
              </a:lnSpc>
              <a:spcBef>
                <a:spcPts val="0"/>
              </a:spcBef>
              <a:spcAft>
                <a:spcPts val="0"/>
              </a:spcAft>
              <a:buSzPts val="1400"/>
              <a:buNone/>
              <a:defRPr/>
            </a:lvl2pPr>
            <a:lvl3pPr lvl="2">
              <a:lnSpc>
                <a:spcPct val="86000"/>
              </a:lnSpc>
              <a:spcBef>
                <a:spcPts val="0"/>
              </a:spcBef>
              <a:spcAft>
                <a:spcPts val="0"/>
              </a:spcAft>
              <a:buSzPts val="1400"/>
              <a:buNone/>
              <a:defRPr/>
            </a:lvl3pPr>
            <a:lvl4pPr lvl="3">
              <a:lnSpc>
                <a:spcPct val="86000"/>
              </a:lnSpc>
              <a:spcBef>
                <a:spcPts val="0"/>
              </a:spcBef>
              <a:spcAft>
                <a:spcPts val="0"/>
              </a:spcAft>
              <a:buSzPts val="1400"/>
              <a:buNone/>
              <a:defRPr/>
            </a:lvl4pPr>
            <a:lvl5pPr lvl="4">
              <a:lnSpc>
                <a:spcPct val="86000"/>
              </a:lnSpc>
              <a:spcBef>
                <a:spcPts val="0"/>
              </a:spcBef>
              <a:spcAft>
                <a:spcPts val="0"/>
              </a:spcAft>
              <a:buSzPts val="1400"/>
              <a:buNone/>
              <a:defRPr/>
            </a:lvl5pPr>
            <a:lvl6pPr lvl="5">
              <a:lnSpc>
                <a:spcPct val="86000"/>
              </a:lnSpc>
              <a:spcBef>
                <a:spcPts val="0"/>
              </a:spcBef>
              <a:spcAft>
                <a:spcPts val="0"/>
              </a:spcAft>
              <a:buSzPts val="1400"/>
              <a:buNone/>
              <a:defRPr/>
            </a:lvl6pPr>
            <a:lvl7pPr lvl="6">
              <a:lnSpc>
                <a:spcPct val="86000"/>
              </a:lnSpc>
              <a:spcBef>
                <a:spcPts val="0"/>
              </a:spcBef>
              <a:spcAft>
                <a:spcPts val="0"/>
              </a:spcAft>
              <a:buSzPts val="1400"/>
              <a:buNone/>
              <a:defRPr/>
            </a:lvl7pPr>
            <a:lvl8pPr lvl="7">
              <a:lnSpc>
                <a:spcPct val="86000"/>
              </a:lnSpc>
              <a:spcBef>
                <a:spcPts val="0"/>
              </a:spcBef>
              <a:spcAft>
                <a:spcPts val="0"/>
              </a:spcAft>
              <a:buSzPts val="1400"/>
              <a:buNone/>
              <a:defRPr/>
            </a:lvl8pPr>
            <a:lvl9pPr lvl="8">
              <a:lnSpc>
                <a:spcPct val="86000"/>
              </a:lnSpc>
              <a:spcBef>
                <a:spcPts val="0"/>
              </a:spcBef>
              <a:spcAft>
                <a:spcPts val="0"/>
              </a:spcAft>
              <a:buSzPts val="1400"/>
              <a:buNone/>
              <a:defRPr/>
            </a:lvl9pPr>
          </a:lstStyle>
          <a:p/>
        </p:txBody>
      </p:sp>
      <p:sp>
        <p:nvSpPr>
          <p:cNvPr id="56" name="Google Shape;56;p14"/>
          <p:cNvSpPr txBox="1"/>
          <p:nvPr>
            <p:ph idx="3" type="title"/>
          </p:nvPr>
        </p:nvSpPr>
        <p:spPr>
          <a:xfrm>
            <a:off x="3821131" y="38070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4"/>
          <p:cNvSpPr txBox="1"/>
          <p:nvPr>
            <p:ph idx="1" type="subTitle"/>
          </p:nvPr>
        </p:nvSpPr>
        <p:spPr>
          <a:xfrm>
            <a:off x="3829943"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58" name="Google Shape;58;p14"/>
          <p:cNvSpPr txBox="1"/>
          <p:nvPr>
            <p:ph idx="4" type="subTitle"/>
          </p:nvPr>
        </p:nvSpPr>
        <p:spPr>
          <a:xfrm>
            <a:off x="5258968"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59" name="Google Shape;59;p14"/>
          <p:cNvSpPr/>
          <p:nvPr>
            <p:ph idx="5" type="pic"/>
          </p:nvPr>
        </p:nvSpPr>
        <p:spPr>
          <a:xfrm>
            <a:off x="228600" y="223475"/>
            <a:ext cx="2857200" cy="2348100"/>
          </a:xfrm>
          <a:prstGeom prst="round2SameRect">
            <a:avLst>
              <a:gd fmla="val 4621" name="adj1"/>
              <a:gd fmla="val 0" name="adj2"/>
            </a:avLst>
          </a:prstGeom>
          <a:noFill/>
          <a:ln>
            <a:noFill/>
          </a:ln>
        </p:spPr>
      </p:sp>
      <p:sp>
        <p:nvSpPr>
          <p:cNvPr id="60" name="Google Shape;60;p14"/>
          <p:cNvSpPr/>
          <p:nvPr>
            <p:ph idx="6" type="pic"/>
          </p:nvPr>
        </p:nvSpPr>
        <p:spPr>
          <a:xfrm rot="10800000">
            <a:off x="228600" y="2564446"/>
            <a:ext cx="2857200" cy="2348100"/>
          </a:xfrm>
          <a:prstGeom prst="round2SameRect">
            <a:avLst>
              <a:gd fmla="val 5506" name="adj1"/>
              <a:gd fmla="val 0" name="adj2"/>
            </a:avLst>
          </a:prstGeom>
          <a:noFill/>
          <a:ln>
            <a:noFill/>
          </a:ln>
        </p:spPr>
      </p:sp>
    </p:spTree>
  </p:cSld>
  <p:clrMapOvr>
    <a:masterClrMapping/>
  </p:clrMapOvr>
  <p:extLst>
    <p:ext uri="{DCECCB84-F9BA-43D5-87BE-67443E8EF086}">
      <p15:sldGuideLst>
        <p15:guide id="1" orient="horz" pos="1620">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List of 4" type="secHead">
  <p:cSld name="SECTION_HEADER">
    <p:spTree>
      <p:nvGrpSpPr>
        <p:cNvPr id="61" name="Shape 61"/>
        <p:cNvGrpSpPr/>
        <p:nvPr/>
      </p:nvGrpSpPr>
      <p:grpSpPr>
        <a:xfrm>
          <a:off x="0" y="0"/>
          <a:ext cx="0" cy="0"/>
          <a:chOff x="0" y="0"/>
          <a:chExt cx="0" cy="0"/>
        </a:xfrm>
      </p:grpSpPr>
      <p:sp>
        <p:nvSpPr>
          <p:cNvPr id="62" name="Google Shape;62;p15"/>
          <p:cNvSpPr txBox="1"/>
          <p:nvPr>
            <p:ph type="title"/>
          </p:nvPr>
        </p:nvSpPr>
        <p:spPr>
          <a:xfrm>
            <a:off x="948175" y="797675"/>
            <a:ext cx="2852100" cy="26547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800"/>
              <a:buFont typeface="Albert Sans"/>
              <a:buNone/>
              <a:defRPr sz="4800">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5"/>
          <p:cNvSpPr txBox="1"/>
          <p:nvPr>
            <p:ph idx="2" type="title"/>
          </p:nvPr>
        </p:nvSpPr>
        <p:spPr>
          <a:xfrm>
            <a:off x="4469650" y="9364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4" name="Google Shape;64;p15"/>
          <p:cNvSpPr txBox="1"/>
          <p:nvPr>
            <p:ph idx="3" type="title"/>
          </p:nvPr>
        </p:nvSpPr>
        <p:spPr>
          <a:xfrm>
            <a:off x="4469650" y="17540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5" name="Google Shape;65;p15"/>
          <p:cNvSpPr txBox="1"/>
          <p:nvPr>
            <p:ph idx="4" type="title"/>
          </p:nvPr>
        </p:nvSpPr>
        <p:spPr>
          <a:xfrm>
            <a:off x="4469650" y="257470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6" name="Google Shape;66;p15"/>
          <p:cNvSpPr txBox="1"/>
          <p:nvPr>
            <p:ph idx="5" type="title"/>
          </p:nvPr>
        </p:nvSpPr>
        <p:spPr>
          <a:xfrm>
            <a:off x="4454025" y="3395350"/>
            <a:ext cx="44532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7" name="Google Shape;67;p15"/>
          <p:cNvSpPr/>
          <p:nvPr>
            <p:ph idx="6" type="pic"/>
          </p:nvPr>
        </p:nvSpPr>
        <p:spPr>
          <a:xfrm>
            <a:off x="8596800" y="223475"/>
            <a:ext cx="318600" cy="3186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Purple">
  <p:cSld name="CUSTOM">
    <p:bg>
      <p:bgPr>
        <a:solidFill>
          <a:schemeClr val="lt2"/>
        </a:solidFill>
      </p:bgPr>
    </p:bg>
    <p:spTree>
      <p:nvGrpSpPr>
        <p:cNvPr id="68" name="Shape 68"/>
        <p:cNvGrpSpPr/>
        <p:nvPr/>
      </p:nvGrpSpPr>
      <p:grpSpPr>
        <a:xfrm>
          <a:off x="0" y="0"/>
          <a:ext cx="0" cy="0"/>
          <a:chOff x="0" y="0"/>
          <a:chExt cx="0" cy="0"/>
        </a:xfrm>
      </p:grpSpPr>
      <p:sp>
        <p:nvSpPr>
          <p:cNvPr id="69" name="Google Shape;69;p16"/>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70" name="Google Shape;70;p16"/>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6"/>
          <p:cNvSpPr/>
          <p:nvPr>
            <p:ph idx="2" type="pic"/>
          </p:nvPr>
        </p:nvSpPr>
        <p:spPr>
          <a:xfrm>
            <a:off x="8596800" y="223475"/>
            <a:ext cx="318600" cy="318600"/>
          </a:xfrm>
          <a:prstGeom prst="ellipse">
            <a:avLst/>
          </a:prstGeom>
          <a:noFill/>
          <a:ln>
            <a:noFill/>
          </a:ln>
        </p:spPr>
      </p:sp>
      <p:sp>
        <p:nvSpPr>
          <p:cNvPr id="72" name="Google Shape;72;p16"/>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Green">
  <p:cSld name="CUSTOM_5">
    <p:bg>
      <p:bgPr>
        <a:solidFill>
          <a:schemeClr val="accent1"/>
        </a:solidFill>
      </p:bgPr>
    </p:bg>
    <p:spTree>
      <p:nvGrpSpPr>
        <p:cNvPr id="73" name="Shape 73"/>
        <p:cNvGrpSpPr/>
        <p:nvPr/>
      </p:nvGrpSpPr>
      <p:grpSpPr>
        <a:xfrm>
          <a:off x="0" y="0"/>
          <a:ext cx="0" cy="0"/>
          <a:chOff x="0" y="0"/>
          <a:chExt cx="0" cy="0"/>
        </a:xfrm>
      </p:grpSpPr>
      <p:sp>
        <p:nvSpPr>
          <p:cNvPr id="74" name="Google Shape;74;p17"/>
          <p:cNvSpPr/>
          <p:nvPr>
            <p:ph idx="2" type="pic"/>
          </p:nvPr>
        </p:nvSpPr>
        <p:spPr>
          <a:xfrm>
            <a:off x="8596800" y="223475"/>
            <a:ext cx="318600" cy="318600"/>
          </a:xfrm>
          <a:prstGeom prst="ellipse">
            <a:avLst/>
          </a:prstGeom>
          <a:noFill/>
          <a:ln>
            <a:noFill/>
          </a:ln>
        </p:spPr>
      </p:sp>
      <p:sp>
        <p:nvSpPr>
          <p:cNvPr id="75" name="Google Shape;75;p17"/>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76" name="Google Shape;76;p17"/>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7"/>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Teal">
  <p:cSld name="CUSTOM_5_1">
    <p:bg>
      <p:bgPr>
        <a:solidFill>
          <a:schemeClr val="accent2"/>
        </a:solidFill>
      </p:bgPr>
    </p:bg>
    <p:spTree>
      <p:nvGrpSpPr>
        <p:cNvPr id="78" name="Shape 78"/>
        <p:cNvGrpSpPr/>
        <p:nvPr/>
      </p:nvGrpSpPr>
      <p:grpSpPr>
        <a:xfrm>
          <a:off x="0" y="0"/>
          <a:ext cx="0" cy="0"/>
          <a:chOff x="0" y="0"/>
          <a:chExt cx="0" cy="0"/>
        </a:xfrm>
      </p:grpSpPr>
      <p:sp>
        <p:nvSpPr>
          <p:cNvPr id="79" name="Google Shape;79;p18"/>
          <p:cNvSpPr/>
          <p:nvPr>
            <p:ph idx="2" type="pic"/>
          </p:nvPr>
        </p:nvSpPr>
        <p:spPr>
          <a:xfrm>
            <a:off x="8596800" y="223475"/>
            <a:ext cx="318600" cy="318600"/>
          </a:xfrm>
          <a:prstGeom prst="ellipse">
            <a:avLst/>
          </a:prstGeom>
          <a:noFill/>
          <a:ln>
            <a:noFill/>
          </a:ln>
        </p:spPr>
      </p:sp>
      <p:sp>
        <p:nvSpPr>
          <p:cNvPr id="80" name="Google Shape;80;p18"/>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81" name="Google Shape;81;p18"/>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8"/>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Blue">
  <p:cSld name="CUSTOM_5_1_1">
    <p:bg>
      <p:bgPr>
        <a:solidFill>
          <a:schemeClr val="accent4"/>
        </a:solidFill>
      </p:bgPr>
    </p:bg>
    <p:spTree>
      <p:nvGrpSpPr>
        <p:cNvPr id="83" name="Shape 83"/>
        <p:cNvGrpSpPr/>
        <p:nvPr/>
      </p:nvGrpSpPr>
      <p:grpSpPr>
        <a:xfrm>
          <a:off x="0" y="0"/>
          <a:ext cx="0" cy="0"/>
          <a:chOff x="0" y="0"/>
          <a:chExt cx="0" cy="0"/>
        </a:xfrm>
      </p:grpSpPr>
      <p:sp>
        <p:nvSpPr>
          <p:cNvPr id="84" name="Google Shape;84;p19"/>
          <p:cNvSpPr/>
          <p:nvPr>
            <p:ph idx="2" type="pic"/>
          </p:nvPr>
        </p:nvSpPr>
        <p:spPr>
          <a:xfrm>
            <a:off x="8596800" y="223475"/>
            <a:ext cx="318600" cy="318600"/>
          </a:xfrm>
          <a:prstGeom prst="ellipse">
            <a:avLst/>
          </a:prstGeom>
          <a:noFill/>
          <a:ln>
            <a:noFill/>
          </a:ln>
        </p:spPr>
      </p:sp>
      <p:sp>
        <p:nvSpPr>
          <p:cNvPr id="85" name="Google Shape;85;p19"/>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86" name="Google Shape;86;p19"/>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9"/>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
    <p:bg>
      <p:bgPr>
        <a:solidFill>
          <a:schemeClr val="lt1"/>
        </a:solidFill>
      </p:bgPr>
    </p:bg>
    <p:spTree>
      <p:nvGrpSpPr>
        <p:cNvPr id="88" name="Shape 88"/>
        <p:cNvGrpSpPr/>
        <p:nvPr/>
      </p:nvGrpSpPr>
      <p:grpSpPr>
        <a:xfrm>
          <a:off x="0" y="0"/>
          <a:ext cx="0" cy="0"/>
          <a:chOff x="0" y="0"/>
          <a:chExt cx="0" cy="0"/>
        </a:xfrm>
      </p:grpSpPr>
      <p:sp>
        <p:nvSpPr>
          <p:cNvPr id="89" name="Google Shape;89;p20"/>
          <p:cNvSpPr/>
          <p:nvPr>
            <p:ph idx="2" type="pic"/>
          </p:nvPr>
        </p:nvSpPr>
        <p:spPr>
          <a:xfrm>
            <a:off x="8596800" y="223475"/>
            <a:ext cx="318600" cy="318600"/>
          </a:xfrm>
          <a:prstGeom prst="ellipse">
            <a:avLst/>
          </a:prstGeom>
          <a:noFill/>
          <a:ln>
            <a:noFill/>
          </a:ln>
        </p:spPr>
      </p:sp>
      <p:sp>
        <p:nvSpPr>
          <p:cNvPr id="90" name="Google Shape;90;p20"/>
          <p:cNvSpPr txBox="1"/>
          <p:nvPr>
            <p:ph idx="1" type="subTitle"/>
          </p:nvPr>
        </p:nvSpPr>
        <p:spPr>
          <a:xfrm>
            <a:off x="4627750" y="1204950"/>
            <a:ext cx="2489700" cy="363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1" name="Google Shape;91;p20"/>
          <p:cNvSpPr txBox="1"/>
          <p:nvPr>
            <p:ph idx="3" type="body"/>
          </p:nvPr>
        </p:nvSpPr>
        <p:spPr>
          <a:xfrm>
            <a:off x="4627750" y="1592350"/>
            <a:ext cx="25392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92" name="Google Shape;92;p20"/>
          <p:cNvSpPr/>
          <p:nvPr>
            <p:ph idx="4" type="pic"/>
          </p:nvPr>
        </p:nvSpPr>
        <p:spPr>
          <a:xfrm rot="-5400000">
            <a:off x="1529325" y="1257825"/>
            <a:ext cx="3114600" cy="2619600"/>
          </a:xfrm>
          <a:prstGeom prst="round2SameRect">
            <a:avLst>
              <a:gd fmla="val 3848" name="adj1"/>
              <a:gd fmla="val 0" name="adj2"/>
            </a:avLst>
          </a:prstGeom>
          <a:noFill/>
          <a:ln>
            <a:noFill/>
          </a:ln>
        </p:spPr>
      </p:sp>
      <p:sp>
        <p:nvSpPr>
          <p:cNvPr id="93" name="Google Shape;93;p20"/>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extLst>
    <p:ext uri="{DCECCB84-F9BA-43D5-87BE-67443E8EF086}">
      <p15:sldGuideLst>
        <p15:guide id="1" orient="horz" pos="636">
          <p15:clr>
            <a:srgbClr val="E46962"/>
          </p15:clr>
        </p15:guide>
        <p15:guide id="2" orient="horz" pos="2604">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p:cSld name="CUSTOM_2">
    <p:bg>
      <p:bgPr>
        <a:solidFill>
          <a:schemeClr val="lt2"/>
        </a:solidFill>
      </p:bgPr>
    </p:bg>
    <p:spTree>
      <p:nvGrpSpPr>
        <p:cNvPr id="94" name="Shape 94"/>
        <p:cNvGrpSpPr/>
        <p:nvPr/>
      </p:nvGrpSpPr>
      <p:grpSpPr>
        <a:xfrm>
          <a:off x="0" y="0"/>
          <a:ext cx="0" cy="0"/>
          <a:chOff x="0" y="0"/>
          <a:chExt cx="0" cy="0"/>
        </a:xfrm>
      </p:grpSpPr>
      <p:sp>
        <p:nvSpPr>
          <p:cNvPr id="95" name="Google Shape;95;p21"/>
          <p:cNvSpPr/>
          <p:nvPr>
            <p:ph idx="2" type="pic"/>
          </p:nvPr>
        </p:nvSpPr>
        <p:spPr>
          <a:xfrm>
            <a:off x="120000" y="114300"/>
            <a:ext cx="8904000" cy="4914900"/>
          </a:xfrm>
          <a:prstGeom prst="roundRect">
            <a:avLst>
              <a:gd fmla="val 2134" name="adj"/>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 Content">
  <p:cSld name="CUSTOM_3">
    <p:bg>
      <p:bgPr>
        <a:solidFill>
          <a:schemeClr val="lt1"/>
        </a:solidFill>
      </p:bgPr>
    </p:bg>
    <p:spTree>
      <p:nvGrpSpPr>
        <p:cNvPr id="96" name="Shape 96"/>
        <p:cNvGrpSpPr/>
        <p:nvPr/>
      </p:nvGrpSpPr>
      <p:grpSpPr>
        <a:xfrm>
          <a:off x="0" y="0"/>
          <a:ext cx="0" cy="0"/>
          <a:chOff x="0" y="0"/>
          <a:chExt cx="0" cy="0"/>
        </a:xfrm>
      </p:grpSpPr>
      <p:sp>
        <p:nvSpPr>
          <p:cNvPr id="97" name="Google Shape;97;p22"/>
          <p:cNvSpPr txBox="1"/>
          <p:nvPr>
            <p:ph idx="1" type="body"/>
          </p:nvPr>
        </p:nvSpPr>
        <p:spPr>
          <a:xfrm>
            <a:off x="5235220" y="2573350"/>
            <a:ext cx="3798300" cy="19077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0"/>
              </a:spcBef>
              <a:spcAft>
                <a:spcPts val="0"/>
              </a:spcAft>
              <a:buClr>
                <a:schemeClr val="dk2"/>
              </a:buClr>
              <a:buSzPts val="1400"/>
              <a:buFont typeface="Albert Sans"/>
              <a:buChar char="○"/>
              <a:defRPr u="none">
                <a:solidFill>
                  <a:schemeClr val="dk2"/>
                </a:solidFill>
              </a:defRPr>
            </a:lvl2pPr>
            <a:lvl3pPr indent="-317500" lvl="2" marL="1371600">
              <a:lnSpc>
                <a:spcPct val="115000"/>
              </a:lnSpc>
              <a:spcBef>
                <a:spcPts val="0"/>
              </a:spcBef>
              <a:spcAft>
                <a:spcPts val="0"/>
              </a:spcAft>
              <a:buClr>
                <a:schemeClr val="dk2"/>
              </a:buClr>
              <a:buSzPts val="1400"/>
              <a:buFont typeface="Albert Sans"/>
              <a:buChar char="■"/>
              <a:defRPr u="none">
                <a:solidFill>
                  <a:schemeClr val="dk2"/>
                </a:solidFill>
              </a:defRPr>
            </a:lvl3pPr>
            <a:lvl4pPr indent="-317500" lvl="3" marL="1828800">
              <a:lnSpc>
                <a:spcPct val="115000"/>
              </a:lnSpc>
              <a:spcBef>
                <a:spcPts val="0"/>
              </a:spcBef>
              <a:spcAft>
                <a:spcPts val="0"/>
              </a:spcAft>
              <a:buClr>
                <a:schemeClr val="dk2"/>
              </a:buClr>
              <a:buSzPts val="1400"/>
              <a:buFont typeface="Albert Sans"/>
              <a:buChar char="●"/>
              <a:defRPr u="none">
                <a:solidFill>
                  <a:schemeClr val="dk2"/>
                </a:solidFill>
              </a:defRPr>
            </a:lvl4pPr>
            <a:lvl5pPr indent="-317500" lvl="4" marL="2286000">
              <a:lnSpc>
                <a:spcPct val="115000"/>
              </a:lnSpc>
              <a:spcBef>
                <a:spcPts val="0"/>
              </a:spcBef>
              <a:spcAft>
                <a:spcPts val="0"/>
              </a:spcAft>
              <a:buClr>
                <a:schemeClr val="dk2"/>
              </a:buClr>
              <a:buSzPts val="1400"/>
              <a:buFont typeface="Albert Sans"/>
              <a:buChar char="○"/>
              <a:defRPr u="none">
                <a:solidFill>
                  <a:schemeClr val="dk2"/>
                </a:solidFill>
              </a:defRPr>
            </a:lvl5pPr>
            <a:lvl6pPr indent="-317500" lvl="5" marL="2743200">
              <a:lnSpc>
                <a:spcPct val="115000"/>
              </a:lnSpc>
              <a:spcBef>
                <a:spcPts val="0"/>
              </a:spcBef>
              <a:spcAft>
                <a:spcPts val="0"/>
              </a:spcAft>
              <a:buClr>
                <a:schemeClr val="dk2"/>
              </a:buClr>
              <a:buSzPts val="1400"/>
              <a:buFont typeface="Albert Sans"/>
              <a:buChar char="■"/>
              <a:defRPr u="none">
                <a:solidFill>
                  <a:schemeClr val="dk2"/>
                </a:solidFill>
              </a:defRPr>
            </a:lvl6pPr>
            <a:lvl7pPr indent="-317500" lvl="6" marL="3200400">
              <a:lnSpc>
                <a:spcPct val="115000"/>
              </a:lnSpc>
              <a:spcBef>
                <a:spcPts val="0"/>
              </a:spcBef>
              <a:spcAft>
                <a:spcPts val="0"/>
              </a:spcAft>
              <a:buClr>
                <a:schemeClr val="dk2"/>
              </a:buClr>
              <a:buSzPts val="1400"/>
              <a:buFont typeface="Albert Sans"/>
              <a:buChar char="●"/>
              <a:defRPr u="none">
                <a:solidFill>
                  <a:schemeClr val="dk2"/>
                </a:solidFill>
              </a:defRPr>
            </a:lvl7pPr>
            <a:lvl8pPr indent="-317500" lvl="7" marL="3657600">
              <a:lnSpc>
                <a:spcPct val="115000"/>
              </a:lnSpc>
              <a:spcBef>
                <a:spcPts val="0"/>
              </a:spcBef>
              <a:spcAft>
                <a:spcPts val="0"/>
              </a:spcAft>
              <a:buClr>
                <a:schemeClr val="dk2"/>
              </a:buClr>
              <a:buSzPts val="1400"/>
              <a:buFont typeface="Albert Sans"/>
              <a:buChar char="○"/>
              <a:defRPr u="none">
                <a:solidFill>
                  <a:schemeClr val="dk2"/>
                </a:solidFill>
              </a:defRPr>
            </a:lvl8pPr>
            <a:lvl9pPr indent="-317500" lvl="8" marL="4114800">
              <a:lnSpc>
                <a:spcPct val="115000"/>
              </a:lnSpc>
              <a:spcBef>
                <a:spcPts val="0"/>
              </a:spcBef>
              <a:spcAft>
                <a:spcPts val="0"/>
              </a:spcAft>
              <a:buClr>
                <a:schemeClr val="dk2"/>
              </a:buClr>
              <a:buSzPts val="1400"/>
              <a:buFont typeface="Albert Sans"/>
              <a:buChar char="■"/>
              <a:defRPr u="none">
                <a:solidFill>
                  <a:schemeClr val="dk2"/>
                </a:solidFill>
              </a:defRPr>
            </a:lvl9pPr>
          </a:lstStyle>
          <a:p/>
        </p:txBody>
      </p:sp>
      <p:sp>
        <p:nvSpPr>
          <p:cNvPr id="98" name="Google Shape;98;p22"/>
          <p:cNvSpPr txBox="1"/>
          <p:nvPr>
            <p:ph idx="2" type="body"/>
          </p:nvPr>
        </p:nvSpPr>
        <p:spPr>
          <a:xfrm>
            <a:off x="5235220" y="750863"/>
            <a:ext cx="37299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99" name="Google Shape;99;p22"/>
          <p:cNvSpPr txBox="1"/>
          <p:nvPr>
            <p:ph type="title"/>
          </p:nvPr>
        </p:nvSpPr>
        <p:spPr>
          <a:xfrm>
            <a:off x="5257467"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22"/>
          <p:cNvSpPr/>
          <p:nvPr>
            <p:ph idx="3" type="pic"/>
          </p:nvPr>
        </p:nvSpPr>
        <p:spPr>
          <a:xfrm>
            <a:off x="8596800" y="223475"/>
            <a:ext cx="318600" cy="318600"/>
          </a:xfrm>
          <a:prstGeom prst="ellipse">
            <a:avLst/>
          </a:prstGeom>
          <a:noFill/>
          <a:ln>
            <a:noFill/>
          </a:ln>
        </p:spPr>
      </p:sp>
      <p:sp>
        <p:nvSpPr>
          <p:cNvPr id="101" name="Google Shape;101;p22"/>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22"/>
          <p:cNvSpPr/>
          <p:nvPr>
            <p:ph idx="5" type="pic"/>
          </p:nvPr>
        </p:nvSpPr>
        <p:spPr>
          <a:xfrm rot="10800000">
            <a:off x="228600" y="2561290"/>
            <a:ext cx="2262600" cy="2348400"/>
          </a:xfrm>
          <a:prstGeom prst="round1Rect">
            <a:avLst>
              <a:gd fmla="val 4873" name="adj"/>
            </a:avLst>
          </a:prstGeom>
          <a:noFill/>
          <a:ln>
            <a:noFill/>
          </a:ln>
        </p:spPr>
      </p:sp>
      <p:sp>
        <p:nvSpPr>
          <p:cNvPr id="103" name="Google Shape;103;p22"/>
          <p:cNvSpPr/>
          <p:nvPr>
            <p:ph idx="6" type="pic"/>
          </p:nvPr>
        </p:nvSpPr>
        <p:spPr>
          <a:xfrm>
            <a:off x="2486554" y="223525"/>
            <a:ext cx="2262600" cy="2348400"/>
          </a:xfrm>
          <a:prstGeom prst="round1Rect">
            <a:avLst>
              <a:gd fmla="val 4873" name="adj"/>
            </a:avLst>
          </a:prstGeom>
          <a:noFill/>
          <a:ln>
            <a:noFill/>
          </a:ln>
        </p:spPr>
      </p:sp>
      <p:sp>
        <p:nvSpPr>
          <p:cNvPr id="104" name="Google Shape;104;p22"/>
          <p:cNvSpPr/>
          <p:nvPr>
            <p:ph idx="7" type="pic"/>
          </p:nvPr>
        </p:nvSpPr>
        <p:spPr>
          <a:xfrm flipH="1" rot="10800000">
            <a:off x="2486554" y="2561290"/>
            <a:ext cx="2262600" cy="2348400"/>
          </a:xfrm>
          <a:prstGeom prst="round1Rect">
            <a:avLst>
              <a:gd fmla="val 4873" name="adj"/>
            </a:avLst>
          </a:prstGeom>
          <a:noFill/>
          <a:ln>
            <a:noFill/>
          </a:ln>
        </p:spPr>
      </p:sp>
      <p:sp>
        <p:nvSpPr>
          <p:cNvPr id="105" name="Google Shape;105;p22"/>
          <p:cNvSpPr/>
          <p:nvPr>
            <p:ph idx="8" type="pic"/>
          </p:nvPr>
        </p:nvSpPr>
        <p:spPr>
          <a:xfrm flipH="1">
            <a:off x="228600" y="224575"/>
            <a:ext cx="2262600" cy="2348400"/>
          </a:xfrm>
          <a:prstGeom prst="round1Rect">
            <a:avLst>
              <a:gd fmla="val 4873" name="adj"/>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3_1">
    <p:bg>
      <p:bgPr>
        <a:solidFill>
          <a:schemeClr val="lt2"/>
        </a:solidFill>
      </p:bgPr>
    </p:bg>
    <p:spTree>
      <p:nvGrpSpPr>
        <p:cNvPr id="106" name="Shape 106"/>
        <p:cNvGrpSpPr/>
        <p:nvPr/>
      </p:nvGrpSpPr>
      <p:grpSpPr>
        <a:xfrm>
          <a:off x="0" y="0"/>
          <a:ext cx="0" cy="0"/>
          <a:chOff x="0" y="0"/>
          <a:chExt cx="0" cy="0"/>
        </a:xfrm>
      </p:grpSpPr>
      <p:sp>
        <p:nvSpPr>
          <p:cNvPr id="107" name="Google Shape;107;p23"/>
          <p:cNvSpPr/>
          <p:nvPr>
            <p:ph idx="2" type="pic"/>
          </p:nvPr>
        </p:nvSpPr>
        <p:spPr>
          <a:xfrm>
            <a:off x="114275" y="114300"/>
            <a:ext cx="2919900" cy="2424300"/>
          </a:xfrm>
          <a:prstGeom prst="roundRect">
            <a:avLst>
              <a:gd fmla="val 2134" name="adj"/>
            </a:avLst>
          </a:prstGeom>
          <a:noFill/>
          <a:ln>
            <a:noFill/>
          </a:ln>
        </p:spPr>
      </p:sp>
      <p:sp>
        <p:nvSpPr>
          <p:cNvPr id="108" name="Google Shape;108;p23"/>
          <p:cNvSpPr/>
          <p:nvPr>
            <p:ph idx="3" type="pic"/>
          </p:nvPr>
        </p:nvSpPr>
        <p:spPr>
          <a:xfrm>
            <a:off x="3117080" y="114300"/>
            <a:ext cx="2919900" cy="2424300"/>
          </a:xfrm>
          <a:prstGeom prst="roundRect">
            <a:avLst>
              <a:gd fmla="val 2134" name="adj"/>
            </a:avLst>
          </a:prstGeom>
          <a:noFill/>
          <a:ln>
            <a:noFill/>
          </a:ln>
        </p:spPr>
      </p:sp>
      <p:sp>
        <p:nvSpPr>
          <p:cNvPr id="109" name="Google Shape;109;p23"/>
          <p:cNvSpPr/>
          <p:nvPr>
            <p:ph idx="4" type="pic"/>
          </p:nvPr>
        </p:nvSpPr>
        <p:spPr>
          <a:xfrm>
            <a:off x="114275" y="2604796"/>
            <a:ext cx="2919900" cy="2424300"/>
          </a:xfrm>
          <a:prstGeom prst="roundRect">
            <a:avLst>
              <a:gd fmla="val 2134" name="adj"/>
            </a:avLst>
          </a:prstGeom>
          <a:noFill/>
          <a:ln>
            <a:noFill/>
          </a:ln>
        </p:spPr>
      </p:sp>
      <p:sp>
        <p:nvSpPr>
          <p:cNvPr id="110" name="Google Shape;110;p23"/>
          <p:cNvSpPr/>
          <p:nvPr>
            <p:ph idx="5" type="pic"/>
          </p:nvPr>
        </p:nvSpPr>
        <p:spPr>
          <a:xfrm>
            <a:off x="3117080" y="2604796"/>
            <a:ext cx="2919900" cy="2424300"/>
          </a:xfrm>
          <a:prstGeom prst="roundRect">
            <a:avLst>
              <a:gd fmla="val 2134" name="adj"/>
            </a:avLst>
          </a:prstGeom>
          <a:noFill/>
          <a:ln>
            <a:noFill/>
          </a:ln>
        </p:spPr>
      </p:sp>
      <p:sp>
        <p:nvSpPr>
          <p:cNvPr id="111" name="Google Shape;111;p23"/>
          <p:cNvSpPr/>
          <p:nvPr>
            <p:ph idx="6" type="pic"/>
          </p:nvPr>
        </p:nvSpPr>
        <p:spPr>
          <a:xfrm>
            <a:off x="6109898" y="114300"/>
            <a:ext cx="2919900" cy="2424300"/>
          </a:xfrm>
          <a:prstGeom prst="roundRect">
            <a:avLst>
              <a:gd fmla="val 2134" name="adj"/>
            </a:avLst>
          </a:prstGeom>
          <a:noFill/>
          <a:ln>
            <a:noFill/>
          </a:ln>
        </p:spPr>
      </p:sp>
      <p:sp>
        <p:nvSpPr>
          <p:cNvPr id="112" name="Google Shape;112;p23"/>
          <p:cNvSpPr/>
          <p:nvPr>
            <p:ph idx="7" type="pic"/>
          </p:nvPr>
        </p:nvSpPr>
        <p:spPr>
          <a:xfrm>
            <a:off x="6109898" y="2604796"/>
            <a:ext cx="2919900" cy="2424300"/>
          </a:xfrm>
          <a:prstGeom prst="roundRect">
            <a:avLst>
              <a:gd fmla="val 2134" name="adj"/>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p:cSld name="CUSTOM_4">
    <p:bg>
      <p:bgPr>
        <a:solidFill>
          <a:schemeClr val="lt1"/>
        </a:solidFill>
      </p:bgPr>
    </p:bg>
    <p:spTree>
      <p:nvGrpSpPr>
        <p:cNvPr id="113" name="Shape 113"/>
        <p:cNvGrpSpPr/>
        <p:nvPr/>
      </p:nvGrpSpPr>
      <p:grpSpPr>
        <a:xfrm>
          <a:off x="0" y="0"/>
          <a:ext cx="0" cy="0"/>
          <a:chOff x="0" y="0"/>
          <a:chExt cx="0" cy="0"/>
        </a:xfrm>
      </p:grpSpPr>
      <p:sp>
        <p:nvSpPr>
          <p:cNvPr id="114" name="Google Shape;114;p24"/>
          <p:cNvSpPr txBox="1"/>
          <p:nvPr>
            <p:ph idx="1" type="body"/>
          </p:nvPr>
        </p:nvSpPr>
        <p:spPr>
          <a:xfrm>
            <a:off x="970234" y="770775"/>
            <a:ext cx="3729900" cy="1613700"/>
          </a:xfrm>
          <a:prstGeom prst="rect">
            <a:avLst/>
          </a:prstGeom>
          <a:noFill/>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15" name="Google Shape;115;p24"/>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24"/>
          <p:cNvSpPr txBox="1"/>
          <p:nvPr>
            <p:ph idx="2" type="body"/>
          </p:nvPr>
        </p:nvSpPr>
        <p:spPr>
          <a:xfrm>
            <a:off x="5235225" y="824225"/>
            <a:ext cx="3321600" cy="3470400"/>
          </a:xfrm>
          <a:prstGeom prst="rect">
            <a:avLst/>
          </a:prstGeom>
          <a:noFill/>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117" name="Google Shape;117;p24"/>
          <p:cNvSpPr/>
          <p:nvPr>
            <p:ph idx="3" type="pic"/>
          </p:nvPr>
        </p:nvSpPr>
        <p:spPr>
          <a:xfrm>
            <a:off x="8596800" y="223475"/>
            <a:ext cx="318600" cy="318600"/>
          </a:xfrm>
          <a:prstGeom prst="ellipse">
            <a:avLst/>
          </a:prstGeom>
          <a:noFill/>
          <a:ln>
            <a:noFill/>
          </a:ln>
        </p:spPr>
      </p:sp>
      <p:sp>
        <p:nvSpPr>
          <p:cNvPr id="118" name="Google Shape;118;p24"/>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
  <p:cSld name="CUSTOM_4_1">
    <p:bg>
      <p:bgPr>
        <a:solidFill>
          <a:schemeClr val="lt1"/>
        </a:solidFill>
      </p:bgPr>
    </p:bg>
    <p:spTree>
      <p:nvGrpSpPr>
        <p:cNvPr id="119" name="Shape 119"/>
        <p:cNvGrpSpPr/>
        <p:nvPr/>
      </p:nvGrpSpPr>
      <p:grpSpPr>
        <a:xfrm>
          <a:off x="0" y="0"/>
          <a:ext cx="0" cy="0"/>
          <a:chOff x="0" y="0"/>
          <a:chExt cx="0" cy="0"/>
        </a:xfrm>
      </p:grpSpPr>
      <p:sp>
        <p:nvSpPr>
          <p:cNvPr id="120" name="Google Shape;120;p25"/>
          <p:cNvSpPr txBox="1"/>
          <p:nvPr>
            <p:ph idx="1" type="body"/>
          </p:nvPr>
        </p:nvSpPr>
        <p:spPr>
          <a:xfrm>
            <a:off x="949503" y="770775"/>
            <a:ext cx="71715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21" name="Google Shape;121;p25"/>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5"/>
          <p:cNvSpPr txBox="1"/>
          <p:nvPr>
            <p:ph idx="2" type="body"/>
          </p:nvPr>
        </p:nvSpPr>
        <p:spPr>
          <a:xfrm>
            <a:off x="961716" y="2599900"/>
            <a:ext cx="7145100" cy="18021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123" name="Google Shape;123;p25"/>
          <p:cNvSpPr/>
          <p:nvPr>
            <p:ph idx="3" type="pic"/>
          </p:nvPr>
        </p:nvSpPr>
        <p:spPr>
          <a:xfrm>
            <a:off x="8596800" y="223475"/>
            <a:ext cx="318600" cy="318600"/>
          </a:xfrm>
          <a:prstGeom prst="ellipse">
            <a:avLst/>
          </a:prstGeom>
          <a:noFill/>
          <a:ln>
            <a:noFill/>
          </a:ln>
        </p:spPr>
      </p:sp>
      <p:sp>
        <p:nvSpPr>
          <p:cNvPr id="124" name="Google Shape;124;p25"/>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Problem">
  <p:cSld name="CUSTOM_6">
    <p:spTree>
      <p:nvGrpSpPr>
        <p:cNvPr id="125" name="Shape 125"/>
        <p:cNvGrpSpPr/>
        <p:nvPr/>
      </p:nvGrpSpPr>
      <p:grpSpPr>
        <a:xfrm>
          <a:off x="0" y="0"/>
          <a:ext cx="0" cy="0"/>
          <a:chOff x="0" y="0"/>
          <a:chExt cx="0" cy="0"/>
        </a:xfrm>
      </p:grpSpPr>
      <p:sp>
        <p:nvSpPr>
          <p:cNvPr id="126" name="Google Shape;126;p26"/>
          <p:cNvSpPr/>
          <p:nvPr>
            <p:ph idx="2" type="pic"/>
          </p:nvPr>
        </p:nvSpPr>
        <p:spPr>
          <a:xfrm>
            <a:off x="8596800" y="223475"/>
            <a:ext cx="318600" cy="318600"/>
          </a:xfrm>
          <a:prstGeom prst="ellipse">
            <a:avLst/>
          </a:prstGeom>
          <a:noFill/>
          <a:ln>
            <a:noFill/>
          </a:ln>
        </p:spPr>
      </p:sp>
      <p:sp>
        <p:nvSpPr>
          <p:cNvPr id="127" name="Google Shape;127;p26"/>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8" name="Google Shape;128;p26"/>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b="0"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29" name="Google Shape;129;p26"/>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30" name="Google Shape;130;p26"/>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amp; Benefits">
  <p:cSld name="CUSTOM_7">
    <p:spTree>
      <p:nvGrpSpPr>
        <p:cNvPr id="131" name="Shape 131"/>
        <p:cNvGrpSpPr/>
        <p:nvPr/>
      </p:nvGrpSpPr>
      <p:grpSpPr>
        <a:xfrm>
          <a:off x="0" y="0"/>
          <a:ext cx="0" cy="0"/>
          <a:chOff x="0" y="0"/>
          <a:chExt cx="0" cy="0"/>
        </a:xfrm>
      </p:grpSpPr>
      <p:sp>
        <p:nvSpPr>
          <p:cNvPr id="132" name="Google Shape;132;p27"/>
          <p:cNvSpPr txBox="1"/>
          <p:nvPr>
            <p:ph idx="1" type="subTitle"/>
          </p:nvPr>
        </p:nvSpPr>
        <p:spPr>
          <a:xfrm>
            <a:off x="-394525" y="762900"/>
            <a:ext cx="29583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33" name="Google Shape;133;p27"/>
          <p:cNvSpPr txBox="1"/>
          <p:nvPr>
            <p:ph idx="2" type="subTitle"/>
          </p:nvPr>
        </p:nvSpPr>
        <p:spPr>
          <a:xfrm>
            <a:off x="7780000" y="76290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34" name="Google Shape;134;p27"/>
          <p:cNvSpPr txBox="1"/>
          <p:nvPr>
            <p:ph idx="3" type="subTitle"/>
          </p:nvPr>
        </p:nvSpPr>
        <p:spPr>
          <a:xfrm>
            <a:off x="-867225" y="1991550"/>
            <a:ext cx="2011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35" name="Google Shape;135;p27"/>
          <p:cNvSpPr txBox="1"/>
          <p:nvPr>
            <p:ph idx="4" type="subTitle"/>
          </p:nvPr>
        </p:nvSpPr>
        <p:spPr>
          <a:xfrm>
            <a:off x="1384800" y="199155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36" name="Google Shape;136;p27"/>
          <p:cNvSpPr txBox="1"/>
          <p:nvPr>
            <p:ph idx="5" type="subTitle"/>
          </p:nvPr>
        </p:nvSpPr>
        <p:spPr>
          <a:xfrm>
            <a:off x="3556975" y="1991550"/>
            <a:ext cx="4403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b="0" sz="6000"/>
            </a:lvl1pPr>
            <a:lvl2pPr lvl="1">
              <a:spcBef>
                <a:spcPts val="0"/>
              </a:spcBef>
              <a:spcAft>
                <a:spcPts val="0"/>
              </a:spcAft>
              <a:buClr>
                <a:schemeClr val="lt1"/>
              </a:buClr>
              <a:buSzPts val="6000"/>
              <a:buFont typeface="Albert Sans"/>
              <a:buNone/>
              <a:defRPr sz="6000"/>
            </a:lvl2pPr>
            <a:lvl3pPr lvl="2">
              <a:spcBef>
                <a:spcPts val="0"/>
              </a:spcBef>
              <a:spcAft>
                <a:spcPts val="0"/>
              </a:spcAft>
              <a:buClr>
                <a:schemeClr val="lt1"/>
              </a:buClr>
              <a:buSzPts val="6000"/>
              <a:buFont typeface="Albert Sans"/>
              <a:buNone/>
              <a:defRPr sz="6000"/>
            </a:lvl3pPr>
            <a:lvl4pPr lvl="3">
              <a:spcBef>
                <a:spcPts val="0"/>
              </a:spcBef>
              <a:spcAft>
                <a:spcPts val="0"/>
              </a:spcAft>
              <a:buClr>
                <a:schemeClr val="lt1"/>
              </a:buClr>
              <a:buSzPts val="6000"/>
              <a:buFont typeface="Albert Sans"/>
              <a:buNone/>
              <a:defRPr sz="6000"/>
            </a:lvl4pPr>
            <a:lvl5pPr lvl="4">
              <a:spcBef>
                <a:spcPts val="0"/>
              </a:spcBef>
              <a:spcAft>
                <a:spcPts val="0"/>
              </a:spcAft>
              <a:buClr>
                <a:schemeClr val="lt1"/>
              </a:buClr>
              <a:buSzPts val="6000"/>
              <a:buFont typeface="Albert Sans"/>
              <a:buNone/>
              <a:defRPr sz="6000"/>
            </a:lvl5pPr>
            <a:lvl6pPr lvl="5">
              <a:spcBef>
                <a:spcPts val="0"/>
              </a:spcBef>
              <a:spcAft>
                <a:spcPts val="0"/>
              </a:spcAft>
              <a:buClr>
                <a:schemeClr val="lt1"/>
              </a:buClr>
              <a:buSzPts val="6000"/>
              <a:buFont typeface="Albert Sans"/>
              <a:buNone/>
              <a:defRPr sz="6000"/>
            </a:lvl6pPr>
            <a:lvl7pPr lvl="6">
              <a:spcBef>
                <a:spcPts val="0"/>
              </a:spcBef>
              <a:spcAft>
                <a:spcPts val="0"/>
              </a:spcAft>
              <a:buClr>
                <a:schemeClr val="lt1"/>
              </a:buClr>
              <a:buSzPts val="6000"/>
              <a:buFont typeface="Albert Sans"/>
              <a:buNone/>
              <a:defRPr sz="6000"/>
            </a:lvl7pPr>
            <a:lvl8pPr lvl="7">
              <a:spcBef>
                <a:spcPts val="0"/>
              </a:spcBef>
              <a:spcAft>
                <a:spcPts val="0"/>
              </a:spcAft>
              <a:buClr>
                <a:schemeClr val="lt1"/>
              </a:buClr>
              <a:buSzPts val="6000"/>
              <a:buFont typeface="Albert Sans"/>
              <a:buNone/>
              <a:defRPr sz="6000"/>
            </a:lvl8pPr>
            <a:lvl9pPr lvl="8">
              <a:spcBef>
                <a:spcPts val="0"/>
              </a:spcBef>
              <a:spcAft>
                <a:spcPts val="0"/>
              </a:spcAft>
              <a:buClr>
                <a:schemeClr val="lt1"/>
              </a:buClr>
              <a:buSzPts val="6000"/>
              <a:buFont typeface="Albert Sans"/>
              <a:buNone/>
              <a:defRPr sz="6000"/>
            </a:lvl9pPr>
          </a:lstStyle>
          <a:p/>
        </p:txBody>
      </p:sp>
      <p:sp>
        <p:nvSpPr>
          <p:cNvPr id="137" name="Google Shape;137;p27"/>
          <p:cNvSpPr txBox="1"/>
          <p:nvPr>
            <p:ph idx="6" type="subTitle"/>
          </p:nvPr>
        </p:nvSpPr>
        <p:spPr>
          <a:xfrm>
            <a:off x="8207225" y="1991550"/>
            <a:ext cx="2216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38" name="Google Shape;138;p27"/>
          <p:cNvSpPr txBox="1"/>
          <p:nvPr>
            <p:ph idx="7" type="subTitle"/>
          </p:nvPr>
        </p:nvSpPr>
        <p:spPr>
          <a:xfrm>
            <a:off x="307950" y="3220200"/>
            <a:ext cx="38076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39" name="Google Shape;139;p27"/>
          <p:cNvSpPr txBox="1"/>
          <p:nvPr>
            <p:ph idx="8" type="subTitle"/>
          </p:nvPr>
        </p:nvSpPr>
        <p:spPr>
          <a:xfrm>
            <a:off x="4367925" y="3220200"/>
            <a:ext cx="21210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40" name="Google Shape;140;p27"/>
          <p:cNvSpPr txBox="1"/>
          <p:nvPr>
            <p:ph idx="9" type="subTitle"/>
          </p:nvPr>
        </p:nvSpPr>
        <p:spPr>
          <a:xfrm>
            <a:off x="6718750" y="3220200"/>
            <a:ext cx="238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41" name="Google Shape;141;p27"/>
          <p:cNvSpPr txBox="1"/>
          <p:nvPr>
            <p:ph idx="13" type="subTitle"/>
          </p:nvPr>
        </p:nvSpPr>
        <p:spPr>
          <a:xfrm>
            <a:off x="2793625" y="762900"/>
            <a:ext cx="2143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42" name="Google Shape;142;p27"/>
          <p:cNvSpPr txBox="1"/>
          <p:nvPr>
            <p:ph idx="14" type="subTitle"/>
          </p:nvPr>
        </p:nvSpPr>
        <p:spPr>
          <a:xfrm>
            <a:off x="5151963" y="762900"/>
            <a:ext cx="241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43" name="Google Shape;143;p27"/>
          <p:cNvSpPr/>
          <p:nvPr>
            <p:ph idx="15" type="pic"/>
          </p:nvPr>
        </p:nvSpPr>
        <p:spPr>
          <a:xfrm>
            <a:off x="8596800" y="223475"/>
            <a:ext cx="318600" cy="318600"/>
          </a:xfrm>
          <a:prstGeom prst="ellipse">
            <a:avLst/>
          </a:prstGeom>
          <a:noFill/>
          <a:ln>
            <a:noFill/>
          </a:ln>
        </p:spPr>
      </p:sp>
      <p:sp>
        <p:nvSpPr>
          <p:cNvPr id="144" name="Google Shape;144;p27"/>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Graph">
  <p:cSld name="CUSTOM_8">
    <p:spTree>
      <p:nvGrpSpPr>
        <p:cNvPr id="145" name="Shape 145"/>
        <p:cNvGrpSpPr/>
        <p:nvPr/>
      </p:nvGrpSpPr>
      <p:grpSpPr>
        <a:xfrm>
          <a:off x="0" y="0"/>
          <a:ext cx="0" cy="0"/>
          <a:chOff x="0" y="0"/>
          <a:chExt cx="0" cy="0"/>
        </a:xfrm>
      </p:grpSpPr>
      <p:sp>
        <p:nvSpPr>
          <p:cNvPr id="146" name="Google Shape;146;p28"/>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47" name="Google Shape;147;p28"/>
          <p:cNvSpPr/>
          <p:nvPr>
            <p:ph idx="2" type="pic"/>
          </p:nvPr>
        </p:nvSpPr>
        <p:spPr>
          <a:xfrm>
            <a:off x="8596800" y="223475"/>
            <a:ext cx="318600" cy="318600"/>
          </a:xfrm>
          <a:prstGeom prst="ellipse">
            <a:avLst/>
          </a:prstGeom>
          <a:noFill/>
          <a:ln>
            <a:noFill/>
          </a:ln>
        </p:spPr>
      </p:sp>
      <p:sp>
        <p:nvSpPr>
          <p:cNvPr id="148" name="Google Shape;148;p28"/>
          <p:cNvSpPr txBox="1"/>
          <p:nvPr>
            <p:ph idx="1" type="subTitle"/>
          </p:nvPr>
        </p:nvSpPr>
        <p:spPr>
          <a:xfrm>
            <a:off x="3831000" y="327150"/>
            <a:ext cx="4500300" cy="120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8"/>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Graph">
  <p:cSld name="CUSTOM_8_1">
    <p:spTree>
      <p:nvGrpSpPr>
        <p:cNvPr id="150" name="Shape 150"/>
        <p:cNvGrpSpPr/>
        <p:nvPr/>
      </p:nvGrpSpPr>
      <p:grpSpPr>
        <a:xfrm>
          <a:off x="0" y="0"/>
          <a:ext cx="0" cy="0"/>
          <a:chOff x="0" y="0"/>
          <a:chExt cx="0" cy="0"/>
        </a:xfrm>
      </p:grpSpPr>
      <p:sp>
        <p:nvSpPr>
          <p:cNvPr id="151" name="Google Shape;151;p29"/>
          <p:cNvSpPr txBox="1"/>
          <p:nvPr>
            <p:ph idx="1" type="subTitle"/>
          </p:nvPr>
        </p:nvSpPr>
        <p:spPr>
          <a:xfrm>
            <a:off x="955475" y="1615450"/>
            <a:ext cx="3291600" cy="2850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29"/>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53" name="Google Shape;153;p29"/>
          <p:cNvSpPr/>
          <p:nvPr>
            <p:ph idx="2" type="pic"/>
          </p:nvPr>
        </p:nvSpPr>
        <p:spPr>
          <a:xfrm>
            <a:off x="8596800" y="223475"/>
            <a:ext cx="318600" cy="318600"/>
          </a:xfrm>
          <a:prstGeom prst="ellipse">
            <a:avLst/>
          </a:prstGeom>
          <a:noFill/>
          <a:ln>
            <a:noFill/>
          </a:ln>
        </p:spPr>
      </p:sp>
      <p:sp>
        <p:nvSpPr>
          <p:cNvPr id="154" name="Google Shape;154;p29"/>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Solution">
  <p:cSld name="CUSTOM_9">
    <p:bg>
      <p:bgPr>
        <a:solidFill>
          <a:schemeClr val="accent1"/>
        </a:solidFill>
      </p:bgPr>
    </p:bg>
    <p:spTree>
      <p:nvGrpSpPr>
        <p:cNvPr id="155" name="Shape 155"/>
        <p:cNvGrpSpPr/>
        <p:nvPr/>
      </p:nvGrpSpPr>
      <p:grpSpPr>
        <a:xfrm>
          <a:off x="0" y="0"/>
          <a:ext cx="0" cy="0"/>
          <a:chOff x="0" y="0"/>
          <a:chExt cx="0" cy="0"/>
        </a:xfrm>
      </p:grpSpPr>
      <p:sp>
        <p:nvSpPr>
          <p:cNvPr id="156" name="Google Shape;156;p30"/>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0"/>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2pPr>
            <a:lvl3pPr lvl="2">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3pPr>
            <a:lvl4pPr lvl="3">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4pPr>
            <a:lvl5pPr lvl="4">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5pPr>
            <a:lvl6pPr lvl="5">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6pPr>
            <a:lvl7pPr lvl="6">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7pPr>
            <a:lvl8pPr lvl="7">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8pPr>
            <a:lvl9pPr lvl="8">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9pPr>
          </a:lstStyle>
          <a:p/>
        </p:txBody>
      </p:sp>
      <p:sp>
        <p:nvSpPr>
          <p:cNvPr id="158" name="Google Shape;158;p30"/>
          <p:cNvSpPr txBox="1"/>
          <p:nvPr>
            <p:ph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59" name="Google Shape;159;p30"/>
          <p:cNvSpPr txBox="1"/>
          <p:nvPr>
            <p:ph idx="2"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60" name="Google Shape;160;p30"/>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30"/>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It Works">
  <p:cSld name="CUSTOM_9_1">
    <p:bg>
      <p:bgPr>
        <a:solidFill>
          <a:schemeClr val="accent1"/>
        </a:solidFill>
      </p:bgPr>
    </p:bg>
    <p:spTree>
      <p:nvGrpSpPr>
        <p:cNvPr id="162" name="Shape 162"/>
        <p:cNvGrpSpPr/>
        <p:nvPr/>
      </p:nvGrpSpPr>
      <p:grpSpPr>
        <a:xfrm>
          <a:off x="0" y="0"/>
          <a:ext cx="0" cy="0"/>
          <a:chOff x="0" y="0"/>
          <a:chExt cx="0" cy="0"/>
        </a:xfrm>
      </p:grpSpPr>
      <p:sp>
        <p:nvSpPr>
          <p:cNvPr id="163" name="Google Shape;163;p31"/>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1"/>
          <p:cNvSpPr/>
          <p:nvPr>
            <p:ph idx="2" type="pic"/>
          </p:nvPr>
        </p:nvSpPr>
        <p:spPr>
          <a:xfrm rot="-5400000">
            <a:off x="-113050" y="322725"/>
            <a:ext cx="4911300" cy="4450500"/>
          </a:xfrm>
          <a:prstGeom prst="round2SameRect">
            <a:avLst>
              <a:gd fmla="val 2860" name="adj1"/>
              <a:gd fmla="val 0" name="adj2"/>
            </a:avLst>
          </a:prstGeom>
          <a:noFill/>
          <a:ln>
            <a:noFill/>
          </a:ln>
        </p:spPr>
      </p:sp>
      <p:sp>
        <p:nvSpPr>
          <p:cNvPr id="165" name="Google Shape;165;p31"/>
          <p:cNvSpPr txBox="1"/>
          <p:nvPr>
            <p:ph idx="1" type="body"/>
          </p:nvPr>
        </p:nvSpPr>
        <p:spPr>
          <a:xfrm>
            <a:off x="5364025" y="704025"/>
            <a:ext cx="3437700" cy="353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dk2"/>
              </a:buClr>
              <a:buSzPts val="1400"/>
              <a:buFont typeface="Albert Sans"/>
              <a:buChar char="●"/>
              <a:defRPr>
                <a:solidFill>
                  <a:schemeClr val="dk2"/>
                </a:solidFill>
              </a:defRPr>
            </a:lvl1pPr>
            <a:lvl2pPr indent="-317500" lvl="1" marL="914400">
              <a:spcBef>
                <a:spcPts val="0"/>
              </a:spcBef>
              <a:spcAft>
                <a:spcPts val="0"/>
              </a:spcAft>
              <a:buClr>
                <a:schemeClr val="dk2"/>
              </a:buClr>
              <a:buSzPts val="1400"/>
              <a:buFont typeface="Albert Sans"/>
              <a:buChar char="○"/>
              <a:defRPr>
                <a:solidFill>
                  <a:schemeClr val="dk2"/>
                </a:solidFill>
              </a:defRPr>
            </a:lvl2pPr>
            <a:lvl3pPr indent="-317500" lvl="2" marL="1371600">
              <a:spcBef>
                <a:spcPts val="0"/>
              </a:spcBef>
              <a:spcAft>
                <a:spcPts val="0"/>
              </a:spcAft>
              <a:buClr>
                <a:schemeClr val="dk2"/>
              </a:buClr>
              <a:buSzPts val="1400"/>
              <a:buFont typeface="Albert Sans"/>
              <a:buChar char="■"/>
              <a:defRPr>
                <a:solidFill>
                  <a:schemeClr val="dk2"/>
                </a:solidFill>
              </a:defRPr>
            </a:lvl3pPr>
            <a:lvl4pPr indent="-317500" lvl="3" marL="1828800">
              <a:spcBef>
                <a:spcPts val="0"/>
              </a:spcBef>
              <a:spcAft>
                <a:spcPts val="0"/>
              </a:spcAft>
              <a:buClr>
                <a:schemeClr val="dk2"/>
              </a:buClr>
              <a:buSzPts val="1400"/>
              <a:buFont typeface="Albert Sans"/>
              <a:buChar char="●"/>
              <a:defRPr>
                <a:solidFill>
                  <a:schemeClr val="dk2"/>
                </a:solidFill>
              </a:defRPr>
            </a:lvl4pPr>
            <a:lvl5pPr indent="-317500" lvl="4" marL="2286000">
              <a:spcBef>
                <a:spcPts val="0"/>
              </a:spcBef>
              <a:spcAft>
                <a:spcPts val="0"/>
              </a:spcAft>
              <a:buClr>
                <a:schemeClr val="dk2"/>
              </a:buClr>
              <a:buSzPts val="1400"/>
              <a:buFont typeface="Albert Sans"/>
              <a:buChar char="○"/>
              <a:defRPr>
                <a:solidFill>
                  <a:schemeClr val="dk2"/>
                </a:solidFill>
              </a:defRPr>
            </a:lvl5pPr>
            <a:lvl6pPr indent="-317500" lvl="5" marL="2743200">
              <a:spcBef>
                <a:spcPts val="0"/>
              </a:spcBef>
              <a:spcAft>
                <a:spcPts val="0"/>
              </a:spcAft>
              <a:buClr>
                <a:schemeClr val="dk2"/>
              </a:buClr>
              <a:buSzPts val="1400"/>
              <a:buFont typeface="Albert Sans"/>
              <a:buChar char="■"/>
              <a:defRPr>
                <a:solidFill>
                  <a:schemeClr val="dk2"/>
                </a:solidFill>
              </a:defRPr>
            </a:lvl6pPr>
            <a:lvl7pPr indent="-317500" lvl="6" marL="3200400">
              <a:spcBef>
                <a:spcPts val="0"/>
              </a:spcBef>
              <a:spcAft>
                <a:spcPts val="0"/>
              </a:spcAft>
              <a:buClr>
                <a:schemeClr val="dk2"/>
              </a:buClr>
              <a:buSzPts val="1400"/>
              <a:buFont typeface="Albert Sans"/>
              <a:buChar char="●"/>
              <a:defRPr>
                <a:solidFill>
                  <a:schemeClr val="dk2"/>
                </a:solidFill>
              </a:defRPr>
            </a:lvl7pPr>
            <a:lvl8pPr indent="-317500" lvl="7" marL="3657600">
              <a:spcBef>
                <a:spcPts val="0"/>
              </a:spcBef>
              <a:spcAft>
                <a:spcPts val="0"/>
              </a:spcAft>
              <a:buClr>
                <a:schemeClr val="dk2"/>
              </a:buClr>
              <a:buSzPts val="1400"/>
              <a:buFont typeface="Albert Sans"/>
              <a:buChar char="○"/>
              <a:defRPr>
                <a:solidFill>
                  <a:schemeClr val="dk2"/>
                </a:solidFill>
              </a:defRPr>
            </a:lvl8pPr>
            <a:lvl9pPr indent="-317500" lvl="8" marL="4114800">
              <a:spcBef>
                <a:spcPts val="0"/>
              </a:spcBef>
              <a:spcAft>
                <a:spcPts val="0"/>
              </a:spcAft>
              <a:buClr>
                <a:schemeClr val="dk2"/>
              </a:buClr>
              <a:buSzPts val="1400"/>
              <a:buFont typeface="Albert Sans"/>
              <a:buChar char="■"/>
              <a:defRPr>
                <a:solidFill>
                  <a:schemeClr val="dk2"/>
                </a:solidFill>
              </a:defRPr>
            </a:lvl9pPr>
          </a:lstStyle>
          <a:p/>
        </p:txBody>
      </p:sp>
      <p:sp>
        <p:nvSpPr>
          <p:cNvPr id="166" name="Google Shape;166;p31"/>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31"/>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Audience Venn Diagram">
  <p:cSld name="CUSTOM_10">
    <p:spTree>
      <p:nvGrpSpPr>
        <p:cNvPr id="168" name="Shape 168"/>
        <p:cNvGrpSpPr/>
        <p:nvPr/>
      </p:nvGrpSpPr>
      <p:grpSpPr>
        <a:xfrm>
          <a:off x="0" y="0"/>
          <a:ext cx="0" cy="0"/>
          <a:chOff x="0" y="0"/>
          <a:chExt cx="0" cy="0"/>
        </a:xfrm>
      </p:grpSpPr>
      <p:sp>
        <p:nvSpPr>
          <p:cNvPr id="169" name="Google Shape;169;p32"/>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32"/>
          <p:cNvSpPr txBox="1"/>
          <p:nvPr>
            <p:ph idx="2" type="title"/>
          </p:nvPr>
        </p:nvSpPr>
        <p:spPr>
          <a:xfrm>
            <a:off x="956150" y="39420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Font typeface="Albert Sans"/>
              <a:buNone/>
              <a:defRPr sz="1400">
                <a:latin typeface="Albert Sans"/>
                <a:ea typeface="Albert Sans"/>
                <a:cs typeface="Albert Sans"/>
                <a:sym typeface="Albert Sans"/>
              </a:defRPr>
            </a:lvl1pPr>
            <a:lvl2pPr lvl="1">
              <a:spcBef>
                <a:spcPts val="0"/>
              </a:spcBef>
              <a:spcAft>
                <a:spcPts val="0"/>
              </a:spcAft>
              <a:buClr>
                <a:schemeClr val="lt1"/>
              </a:buClr>
              <a:buSzPts val="1400"/>
              <a:buFont typeface="Albert Sans"/>
              <a:buNone/>
              <a:defRPr>
                <a:latin typeface="Albert Sans"/>
                <a:ea typeface="Albert Sans"/>
                <a:cs typeface="Albert Sans"/>
                <a:sym typeface="Albert Sans"/>
              </a:defRPr>
            </a:lvl2pPr>
            <a:lvl3pPr lvl="2">
              <a:spcBef>
                <a:spcPts val="0"/>
              </a:spcBef>
              <a:spcAft>
                <a:spcPts val="0"/>
              </a:spcAft>
              <a:buClr>
                <a:schemeClr val="lt1"/>
              </a:buClr>
              <a:buSzPts val="1400"/>
              <a:buFont typeface="Albert Sans"/>
              <a:buNone/>
              <a:defRPr>
                <a:latin typeface="Albert Sans"/>
                <a:ea typeface="Albert Sans"/>
                <a:cs typeface="Albert Sans"/>
                <a:sym typeface="Albert Sans"/>
              </a:defRPr>
            </a:lvl3pPr>
            <a:lvl4pPr lvl="3">
              <a:spcBef>
                <a:spcPts val="0"/>
              </a:spcBef>
              <a:spcAft>
                <a:spcPts val="0"/>
              </a:spcAft>
              <a:buClr>
                <a:schemeClr val="lt1"/>
              </a:buClr>
              <a:buSzPts val="1400"/>
              <a:buFont typeface="Albert Sans"/>
              <a:buNone/>
              <a:defRPr>
                <a:latin typeface="Albert Sans"/>
                <a:ea typeface="Albert Sans"/>
                <a:cs typeface="Albert Sans"/>
                <a:sym typeface="Albert Sans"/>
              </a:defRPr>
            </a:lvl4pPr>
            <a:lvl5pPr lvl="4">
              <a:spcBef>
                <a:spcPts val="0"/>
              </a:spcBef>
              <a:spcAft>
                <a:spcPts val="0"/>
              </a:spcAft>
              <a:buClr>
                <a:schemeClr val="lt1"/>
              </a:buClr>
              <a:buSzPts val="1400"/>
              <a:buFont typeface="Albert Sans"/>
              <a:buNone/>
              <a:defRPr>
                <a:latin typeface="Albert Sans"/>
                <a:ea typeface="Albert Sans"/>
                <a:cs typeface="Albert Sans"/>
                <a:sym typeface="Albert Sans"/>
              </a:defRPr>
            </a:lvl5pPr>
            <a:lvl6pPr lvl="5">
              <a:spcBef>
                <a:spcPts val="0"/>
              </a:spcBef>
              <a:spcAft>
                <a:spcPts val="0"/>
              </a:spcAft>
              <a:buClr>
                <a:schemeClr val="lt1"/>
              </a:buClr>
              <a:buSzPts val="1400"/>
              <a:buFont typeface="Albert Sans"/>
              <a:buNone/>
              <a:defRPr>
                <a:latin typeface="Albert Sans"/>
                <a:ea typeface="Albert Sans"/>
                <a:cs typeface="Albert Sans"/>
                <a:sym typeface="Albert Sans"/>
              </a:defRPr>
            </a:lvl6pPr>
            <a:lvl7pPr lvl="6">
              <a:spcBef>
                <a:spcPts val="0"/>
              </a:spcBef>
              <a:spcAft>
                <a:spcPts val="0"/>
              </a:spcAft>
              <a:buClr>
                <a:schemeClr val="lt1"/>
              </a:buClr>
              <a:buSzPts val="1400"/>
              <a:buFont typeface="Albert Sans"/>
              <a:buNone/>
              <a:defRPr>
                <a:latin typeface="Albert Sans"/>
                <a:ea typeface="Albert Sans"/>
                <a:cs typeface="Albert Sans"/>
                <a:sym typeface="Albert Sans"/>
              </a:defRPr>
            </a:lvl7pPr>
            <a:lvl8pPr lvl="7">
              <a:spcBef>
                <a:spcPts val="0"/>
              </a:spcBef>
              <a:spcAft>
                <a:spcPts val="0"/>
              </a:spcAft>
              <a:buClr>
                <a:schemeClr val="lt1"/>
              </a:buClr>
              <a:buSzPts val="1400"/>
              <a:buFont typeface="Albert Sans"/>
              <a:buNone/>
              <a:defRPr>
                <a:latin typeface="Albert Sans"/>
                <a:ea typeface="Albert Sans"/>
                <a:cs typeface="Albert Sans"/>
                <a:sym typeface="Albert Sans"/>
              </a:defRPr>
            </a:lvl8pPr>
            <a:lvl9pPr lvl="8">
              <a:spcBef>
                <a:spcPts val="0"/>
              </a:spcBef>
              <a:spcAft>
                <a:spcPts val="0"/>
              </a:spcAft>
              <a:buClr>
                <a:schemeClr val="lt1"/>
              </a:buClr>
              <a:buSzPts val="1400"/>
              <a:buFont typeface="Albert Sans"/>
              <a:buNone/>
              <a:defRPr>
                <a:latin typeface="Albert Sans"/>
                <a:ea typeface="Albert Sans"/>
                <a:cs typeface="Albert Sans"/>
                <a:sym typeface="Albert Sans"/>
              </a:defRPr>
            </a:lvl9pPr>
          </a:lstStyle>
          <a:p/>
        </p:txBody>
      </p:sp>
      <p:sp>
        <p:nvSpPr>
          <p:cNvPr id="171" name="Google Shape;171;p32"/>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3 Concepts">
  <p:cSld name="CUSTOM_11">
    <p:bg>
      <p:bgPr>
        <a:solidFill>
          <a:schemeClr val="accent2"/>
        </a:solidFill>
      </p:bgPr>
    </p:bg>
    <p:spTree>
      <p:nvGrpSpPr>
        <p:cNvPr id="172" name="Shape 172"/>
        <p:cNvGrpSpPr/>
        <p:nvPr/>
      </p:nvGrpSpPr>
      <p:grpSpPr>
        <a:xfrm>
          <a:off x="0" y="0"/>
          <a:ext cx="0" cy="0"/>
          <a:chOff x="0" y="0"/>
          <a:chExt cx="0" cy="0"/>
        </a:xfrm>
      </p:grpSpPr>
      <p:sp>
        <p:nvSpPr>
          <p:cNvPr id="173" name="Google Shape;173;p33"/>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3"/>
          <p:cNvSpPr txBox="1"/>
          <p:nvPr>
            <p:ph type="title"/>
          </p:nvPr>
        </p:nvSpPr>
        <p:spPr>
          <a:xfrm>
            <a:off x="941780" y="715125"/>
            <a:ext cx="7860000" cy="830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2pPr>
            <a:lvl3pPr lvl="2">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3pPr>
            <a:lvl4pPr lvl="3">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4pPr>
            <a:lvl5pPr lvl="4">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5pPr>
            <a:lvl6pPr lvl="5">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6pPr>
            <a:lvl7pPr lvl="6">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7pPr>
            <a:lvl8pPr lvl="7">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8pPr>
            <a:lvl9pPr lvl="8">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9pPr>
          </a:lstStyle>
          <a:p/>
        </p:txBody>
      </p:sp>
      <p:sp>
        <p:nvSpPr>
          <p:cNvPr id="175" name="Google Shape;175;p33"/>
          <p:cNvSpPr txBox="1"/>
          <p:nvPr>
            <p:ph idx="1" type="body"/>
          </p:nvPr>
        </p:nvSpPr>
        <p:spPr>
          <a:xfrm>
            <a:off x="1188971"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76" name="Google Shape;176;p33"/>
          <p:cNvSpPr txBox="1"/>
          <p:nvPr>
            <p:ph idx="2" type="body"/>
          </p:nvPr>
        </p:nvSpPr>
        <p:spPr>
          <a:xfrm>
            <a:off x="3628515"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77" name="Google Shape;177;p33"/>
          <p:cNvSpPr txBox="1"/>
          <p:nvPr>
            <p:ph idx="3" type="subTitle"/>
          </p:nvPr>
        </p:nvSpPr>
        <p:spPr>
          <a:xfrm>
            <a:off x="1078092"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78" name="Google Shape;178;p33"/>
          <p:cNvSpPr txBox="1"/>
          <p:nvPr>
            <p:ph idx="4" type="subTitle"/>
          </p:nvPr>
        </p:nvSpPr>
        <p:spPr>
          <a:xfrm>
            <a:off x="3524146"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79" name="Google Shape;179;p33"/>
          <p:cNvSpPr txBox="1"/>
          <p:nvPr>
            <p:ph idx="5" type="subTitle"/>
          </p:nvPr>
        </p:nvSpPr>
        <p:spPr>
          <a:xfrm>
            <a:off x="5970200"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80" name="Google Shape;180;p33"/>
          <p:cNvSpPr txBox="1"/>
          <p:nvPr>
            <p:ph idx="6" type="body"/>
          </p:nvPr>
        </p:nvSpPr>
        <p:spPr>
          <a:xfrm>
            <a:off x="6068972"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81" name="Google Shape;181;p33"/>
          <p:cNvSpPr/>
          <p:nvPr>
            <p:ph idx="7" type="pic"/>
          </p:nvPr>
        </p:nvSpPr>
        <p:spPr>
          <a:xfrm>
            <a:off x="8596800" y="223475"/>
            <a:ext cx="318600" cy="318600"/>
          </a:xfrm>
          <a:prstGeom prst="ellipse">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6 Concepts">
  <p:cSld name="CUSTOM_11_1">
    <p:bg>
      <p:bgPr>
        <a:solidFill>
          <a:schemeClr val="accent2"/>
        </a:solidFill>
      </p:bgPr>
    </p:bg>
    <p:spTree>
      <p:nvGrpSpPr>
        <p:cNvPr id="182" name="Shape 182"/>
        <p:cNvGrpSpPr/>
        <p:nvPr/>
      </p:nvGrpSpPr>
      <p:grpSpPr>
        <a:xfrm>
          <a:off x="0" y="0"/>
          <a:ext cx="0" cy="0"/>
          <a:chOff x="0" y="0"/>
          <a:chExt cx="0" cy="0"/>
        </a:xfrm>
      </p:grpSpPr>
      <p:sp>
        <p:nvSpPr>
          <p:cNvPr id="183" name="Google Shape;183;p34"/>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4"/>
          <p:cNvSpPr txBox="1"/>
          <p:nvPr>
            <p:ph idx="1" type="subTitle"/>
          </p:nvPr>
        </p:nvSpPr>
        <p:spPr>
          <a:xfrm>
            <a:off x="1062065"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85" name="Google Shape;185;p34"/>
          <p:cNvSpPr txBox="1"/>
          <p:nvPr>
            <p:ph idx="2" type="subTitle"/>
          </p:nvPr>
        </p:nvSpPr>
        <p:spPr>
          <a:xfrm>
            <a:off x="350769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86" name="Google Shape;186;p34"/>
          <p:cNvSpPr txBox="1"/>
          <p:nvPr>
            <p:ph idx="3" type="subTitle"/>
          </p:nvPr>
        </p:nvSpPr>
        <p:spPr>
          <a:xfrm>
            <a:off x="595664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87" name="Google Shape;187;p34"/>
          <p:cNvSpPr txBox="1"/>
          <p:nvPr>
            <p:ph idx="4" type="body"/>
          </p:nvPr>
        </p:nvSpPr>
        <p:spPr>
          <a:xfrm>
            <a:off x="1172475"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88" name="Google Shape;188;p34"/>
          <p:cNvSpPr txBox="1"/>
          <p:nvPr>
            <p:ph idx="5" type="body"/>
          </p:nvPr>
        </p:nvSpPr>
        <p:spPr>
          <a:xfrm>
            <a:off x="361810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89" name="Google Shape;189;p34"/>
          <p:cNvSpPr txBox="1"/>
          <p:nvPr>
            <p:ph idx="6" type="body"/>
          </p:nvPr>
        </p:nvSpPr>
        <p:spPr>
          <a:xfrm>
            <a:off x="606705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90" name="Google Shape;190;p34"/>
          <p:cNvSpPr txBox="1"/>
          <p:nvPr>
            <p:ph idx="7" type="subTitle"/>
          </p:nvPr>
        </p:nvSpPr>
        <p:spPr>
          <a:xfrm>
            <a:off x="5956640"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91" name="Google Shape;191;p34"/>
          <p:cNvSpPr txBox="1"/>
          <p:nvPr>
            <p:ph idx="8" type="body"/>
          </p:nvPr>
        </p:nvSpPr>
        <p:spPr>
          <a:xfrm>
            <a:off x="3618088"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92" name="Google Shape;192;p34"/>
          <p:cNvSpPr txBox="1"/>
          <p:nvPr>
            <p:ph idx="9" type="subTitle"/>
          </p:nvPr>
        </p:nvSpPr>
        <p:spPr>
          <a:xfrm>
            <a:off x="3508752"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93" name="Google Shape;193;p34"/>
          <p:cNvSpPr txBox="1"/>
          <p:nvPr>
            <p:ph idx="13" type="body"/>
          </p:nvPr>
        </p:nvSpPr>
        <p:spPr>
          <a:xfrm>
            <a:off x="1171275"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94" name="Google Shape;194;p34"/>
          <p:cNvSpPr txBox="1"/>
          <p:nvPr>
            <p:ph idx="14" type="subTitle"/>
          </p:nvPr>
        </p:nvSpPr>
        <p:spPr>
          <a:xfrm>
            <a:off x="1060865"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95" name="Google Shape;195;p34"/>
          <p:cNvSpPr txBox="1"/>
          <p:nvPr>
            <p:ph idx="15" type="body"/>
          </p:nvPr>
        </p:nvSpPr>
        <p:spPr>
          <a:xfrm>
            <a:off x="6067050"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96" name="Google Shape;196;p34"/>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97" name="Google Shape;197;p34"/>
          <p:cNvSpPr/>
          <p:nvPr>
            <p:ph idx="16" type="pic"/>
          </p:nvPr>
        </p:nvSpPr>
        <p:spPr>
          <a:xfrm>
            <a:off x="8596800" y="223475"/>
            <a:ext cx="318600" cy="318600"/>
          </a:xfrm>
          <a:prstGeom prst="ellipse">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Size Graph">
  <p:cSld name="CUSTOM_12">
    <p:spTree>
      <p:nvGrpSpPr>
        <p:cNvPr id="198" name="Shape 198"/>
        <p:cNvGrpSpPr/>
        <p:nvPr/>
      </p:nvGrpSpPr>
      <p:grpSpPr>
        <a:xfrm>
          <a:off x="0" y="0"/>
          <a:ext cx="0" cy="0"/>
          <a:chOff x="0" y="0"/>
          <a:chExt cx="0" cy="0"/>
        </a:xfrm>
      </p:grpSpPr>
      <p:sp>
        <p:nvSpPr>
          <p:cNvPr id="199" name="Google Shape;199;p35"/>
          <p:cNvSpPr txBox="1"/>
          <p:nvPr>
            <p:ph idx="1" type="subTitle"/>
          </p:nvPr>
        </p:nvSpPr>
        <p:spPr>
          <a:xfrm>
            <a:off x="960850" y="3191652"/>
            <a:ext cx="40827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200" name="Google Shape;200;p35"/>
          <p:cNvSpPr txBox="1"/>
          <p:nvPr>
            <p:ph type="title"/>
          </p:nvPr>
        </p:nvSpPr>
        <p:spPr>
          <a:xfrm>
            <a:off x="932850" y="730375"/>
            <a:ext cx="40827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2pPr>
            <a:lvl3pPr lvl="2">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3pPr>
            <a:lvl4pPr lvl="3">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4pPr>
            <a:lvl5pPr lvl="4">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5pPr>
            <a:lvl6pPr lvl="5">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6pPr>
            <a:lvl7pPr lvl="6">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7pPr>
            <a:lvl8pPr lvl="7">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8pPr>
            <a:lvl9pPr lvl="8">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9pPr>
          </a:lstStyle>
          <a:p/>
        </p:txBody>
      </p:sp>
      <p:sp>
        <p:nvSpPr>
          <p:cNvPr id="201" name="Google Shape;201;p35"/>
          <p:cNvSpPr txBox="1"/>
          <p:nvPr>
            <p:ph idx="2"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35"/>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Graph">
  <p:cSld name="CUSTOM_13">
    <p:bg>
      <p:bgPr>
        <a:solidFill>
          <a:schemeClr val="accent2"/>
        </a:solidFill>
      </p:bgPr>
    </p:bg>
    <p:spTree>
      <p:nvGrpSpPr>
        <p:cNvPr id="203" name="Shape 203"/>
        <p:cNvGrpSpPr/>
        <p:nvPr/>
      </p:nvGrpSpPr>
      <p:grpSpPr>
        <a:xfrm>
          <a:off x="0" y="0"/>
          <a:ext cx="0" cy="0"/>
          <a:chOff x="0" y="0"/>
          <a:chExt cx="0" cy="0"/>
        </a:xfrm>
      </p:grpSpPr>
      <p:sp>
        <p:nvSpPr>
          <p:cNvPr id="204" name="Google Shape;204;p36"/>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6"/>
          <p:cNvSpPr txBox="1"/>
          <p:nvPr>
            <p:ph idx="1" type="subTitle"/>
          </p:nvPr>
        </p:nvSpPr>
        <p:spPr>
          <a:xfrm>
            <a:off x="5251039" y="2593520"/>
            <a:ext cx="25716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206" name="Google Shape;206;p36"/>
          <p:cNvSpPr txBox="1"/>
          <p:nvPr>
            <p:ph idx="2" type="subTitle"/>
          </p:nvPr>
        </p:nvSpPr>
        <p:spPr>
          <a:xfrm>
            <a:off x="5233275" y="763675"/>
            <a:ext cx="3576600" cy="133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07" name="Google Shape;207;p36"/>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208" name="Google Shape;208;p36"/>
          <p:cNvSpPr txBox="1"/>
          <p:nvPr>
            <p:ph idx="3" type="title"/>
          </p:nvPr>
        </p:nvSpPr>
        <p:spPr>
          <a:xfrm>
            <a:off x="5251132"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209" name="Google Shape;209;p36"/>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36"/>
          <p:cNvSpPr/>
          <p:nvPr>
            <p:ph idx="5" type="pic"/>
          </p:nvPr>
        </p:nvSpPr>
        <p:spPr>
          <a:xfrm>
            <a:off x="8596800" y="223475"/>
            <a:ext cx="318600" cy="318600"/>
          </a:xfrm>
          <a:prstGeom prst="ellipse">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etitor Landscape">
  <p:cSld name="CUSTOM_14">
    <p:bg>
      <p:bgPr>
        <a:solidFill>
          <a:schemeClr val="lt1"/>
        </a:solidFill>
      </p:bgPr>
    </p:bg>
    <p:spTree>
      <p:nvGrpSpPr>
        <p:cNvPr id="211" name="Shape 211"/>
        <p:cNvGrpSpPr/>
        <p:nvPr/>
      </p:nvGrpSpPr>
      <p:grpSpPr>
        <a:xfrm>
          <a:off x="0" y="0"/>
          <a:ext cx="0" cy="0"/>
          <a:chOff x="0" y="0"/>
          <a:chExt cx="0" cy="0"/>
        </a:xfrm>
      </p:grpSpPr>
      <p:sp>
        <p:nvSpPr>
          <p:cNvPr id="212" name="Google Shape;212;p37"/>
          <p:cNvSpPr txBox="1"/>
          <p:nvPr>
            <p:ph idx="1" type="body"/>
          </p:nvPr>
        </p:nvSpPr>
        <p:spPr>
          <a:xfrm>
            <a:off x="656435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13" name="Google Shape;213;p37"/>
          <p:cNvSpPr txBox="1"/>
          <p:nvPr>
            <p:ph idx="2" type="body"/>
          </p:nvPr>
        </p:nvSpPr>
        <p:spPr>
          <a:xfrm>
            <a:off x="656435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14" name="Google Shape;214;p37"/>
          <p:cNvSpPr txBox="1"/>
          <p:nvPr>
            <p:ph idx="3" type="body"/>
          </p:nvPr>
        </p:nvSpPr>
        <p:spPr>
          <a:xfrm>
            <a:off x="656435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15" name="Google Shape;215;p37"/>
          <p:cNvSpPr txBox="1"/>
          <p:nvPr>
            <p:ph type="title"/>
          </p:nvPr>
        </p:nvSpPr>
        <p:spPr>
          <a:xfrm>
            <a:off x="370630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16" name="Google Shape;216;p37"/>
          <p:cNvSpPr txBox="1"/>
          <p:nvPr>
            <p:ph idx="4" type="body"/>
          </p:nvPr>
        </p:nvSpPr>
        <p:spPr>
          <a:xfrm>
            <a:off x="370630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17" name="Google Shape;217;p37"/>
          <p:cNvSpPr txBox="1"/>
          <p:nvPr>
            <p:ph idx="5"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18" name="Google Shape;218;p37"/>
          <p:cNvSpPr txBox="1"/>
          <p:nvPr>
            <p:ph idx="6" type="title"/>
          </p:nvPr>
        </p:nvSpPr>
        <p:spPr>
          <a:xfrm>
            <a:off x="956150"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219" name="Google Shape;219;p37"/>
          <p:cNvSpPr/>
          <p:nvPr>
            <p:ph idx="7" type="pic"/>
          </p:nvPr>
        </p:nvSpPr>
        <p:spPr>
          <a:xfrm>
            <a:off x="3205625" y="423875"/>
            <a:ext cx="422400" cy="422400"/>
          </a:xfrm>
          <a:prstGeom prst="ellipse">
            <a:avLst/>
          </a:prstGeom>
          <a:noFill/>
          <a:ln>
            <a:noFill/>
          </a:ln>
        </p:spPr>
      </p:sp>
      <p:sp>
        <p:nvSpPr>
          <p:cNvPr id="220" name="Google Shape;220;p37"/>
          <p:cNvSpPr/>
          <p:nvPr>
            <p:ph idx="8" type="pic"/>
          </p:nvPr>
        </p:nvSpPr>
        <p:spPr>
          <a:xfrm>
            <a:off x="6063675" y="423875"/>
            <a:ext cx="422400" cy="422400"/>
          </a:xfrm>
          <a:prstGeom prst="ellipse">
            <a:avLst/>
          </a:prstGeom>
          <a:noFill/>
          <a:ln>
            <a:noFill/>
          </a:ln>
        </p:spPr>
      </p:sp>
      <p:sp>
        <p:nvSpPr>
          <p:cNvPr id="221" name="Google Shape;221;p37"/>
          <p:cNvSpPr/>
          <p:nvPr>
            <p:ph idx="9" type="pic"/>
          </p:nvPr>
        </p:nvSpPr>
        <p:spPr>
          <a:xfrm>
            <a:off x="3205625" y="1653438"/>
            <a:ext cx="422400" cy="422400"/>
          </a:xfrm>
          <a:prstGeom prst="ellipse">
            <a:avLst/>
          </a:prstGeom>
          <a:noFill/>
          <a:ln>
            <a:noFill/>
          </a:ln>
        </p:spPr>
      </p:sp>
      <p:sp>
        <p:nvSpPr>
          <p:cNvPr id="222" name="Google Shape;222;p37"/>
          <p:cNvSpPr/>
          <p:nvPr>
            <p:ph idx="13" type="pic"/>
          </p:nvPr>
        </p:nvSpPr>
        <p:spPr>
          <a:xfrm>
            <a:off x="6063675" y="1653438"/>
            <a:ext cx="422400" cy="422400"/>
          </a:xfrm>
          <a:prstGeom prst="ellipse">
            <a:avLst/>
          </a:prstGeom>
          <a:noFill/>
          <a:ln>
            <a:noFill/>
          </a:ln>
        </p:spPr>
      </p:sp>
      <p:sp>
        <p:nvSpPr>
          <p:cNvPr id="223" name="Google Shape;223;p37"/>
          <p:cNvSpPr/>
          <p:nvPr>
            <p:ph idx="14" type="pic"/>
          </p:nvPr>
        </p:nvSpPr>
        <p:spPr>
          <a:xfrm>
            <a:off x="3205625" y="2881163"/>
            <a:ext cx="422400" cy="422400"/>
          </a:xfrm>
          <a:prstGeom prst="ellipse">
            <a:avLst/>
          </a:prstGeom>
          <a:noFill/>
          <a:ln>
            <a:noFill/>
          </a:ln>
        </p:spPr>
      </p:sp>
      <p:sp>
        <p:nvSpPr>
          <p:cNvPr id="224" name="Google Shape;224;p37"/>
          <p:cNvSpPr/>
          <p:nvPr>
            <p:ph idx="15" type="pic"/>
          </p:nvPr>
        </p:nvSpPr>
        <p:spPr>
          <a:xfrm>
            <a:off x="6063675" y="2881163"/>
            <a:ext cx="422400" cy="422400"/>
          </a:xfrm>
          <a:prstGeom prst="ellipse">
            <a:avLst/>
          </a:prstGeom>
          <a:noFill/>
          <a:ln>
            <a:noFill/>
          </a:ln>
        </p:spPr>
      </p:sp>
      <p:sp>
        <p:nvSpPr>
          <p:cNvPr id="225" name="Google Shape;225;p37"/>
          <p:cNvSpPr txBox="1"/>
          <p:nvPr>
            <p:ph idx="16" type="title"/>
          </p:nvPr>
        </p:nvSpPr>
        <p:spPr>
          <a:xfrm>
            <a:off x="656435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26" name="Google Shape;226;p37"/>
          <p:cNvSpPr txBox="1"/>
          <p:nvPr>
            <p:ph idx="17" type="title"/>
          </p:nvPr>
        </p:nvSpPr>
        <p:spPr>
          <a:xfrm>
            <a:off x="370630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27" name="Google Shape;227;p37"/>
          <p:cNvSpPr txBox="1"/>
          <p:nvPr>
            <p:ph idx="18" type="title"/>
          </p:nvPr>
        </p:nvSpPr>
        <p:spPr>
          <a:xfrm>
            <a:off x="656435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28" name="Google Shape;228;p37"/>
          <p:cNvSpPr txBox="1"/>
          <p:nvPr>
            <p:ph idx="19" type="title"/>
          </p:nvPr>
        </p:nvSpPr>
        <p:spPr>
          <a:xfrm>
            <a:off x="370630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29" name="Google Shape;229;p37"/>
          <p:cNvSpPr txBox="1"/>
          <p:nvPr>
            <p:ph idx="20" type="title"/>
          </p:nvPr>
        </p:nvSpPr>
        <p:spPr>
          <a:xfrm>
            <a:off x="656435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30" name="Google Shape;230;p37"/>
          <p:cNvSpPr txBox="1"/>
          <p:nvPr>
            <p:ph idx="21" type="body"/>
          </p:nvPr>
        </p:nvSpPr>
        <p:spPr>
          <a:xfrm>
            <a:off x="370630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31" name="Google Shape;231;p37"/>
          <p:cNvSpPr txBox="1"/>
          <p:nvPr>
            <p:ph idx="22" type="body"/>
          </p:nvPr>
        </p:nvSpPr>
        <p:spPr>
          <a:xfrm>
            <a:off x="370630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32" name="Google Shape;232;p37"/>
          <p:cNvSpPr/>
          <p:nvPr>
            <p:ph idx="23" type="pic"/>
          </p:nvPr>
        </p:nvSpPr>
        <p:spPr>
          <a:xfrm>
            <a:off x="8596800" y="223475"/>
            <a:ext cx="318600" cy="318600"/>
          </a:xfrm>
          <a:prstGeom prst="ellipse">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CUSTOM_15">
    <p:bg>
      <p:bgPr>
        <a:solidFill>
          <a:schemeClr val="lt1"/>
        </a:solidFill>
      </p:bgPr>
    </p:bg>
    <p:spTree>
      <p:nvGrpSpPr>
        <p:cNvPr id="233" name="Shape 233"/>
        <p:cNvGrpSpPr/>
        <p:nvPr/>
      </p:nvGrpSpPr>
      <p:grpSpPr>
        <a:xfrm>
          <a:off x="0" y="0"/>
          <a:ext cx="0" cy="0"/>
          <a:chOff x="0" y="0"/>
          <a:chExt cx="0" cy="0"/>
        </a:xfrm>
      </p:grpSpPr>
      <p:sp>
        <p:nvSpPr>
          <p:cNvPr id="234" name="Google Shape;234;p38"/>
          <p:cNvSpPr/>
          <p:nvPr/>
        </p:nvSpPr>
        <p:spPr>
          <a:xfrm rot="5400000">
            <a:off x="4342200" y="341250"/>
            <a:ext cx="4914900" cy="4460100"/>
          </a:xfrm>
          <a:prstGeom prst="round2SameRect">
            <a:avLst>
              <a:gd fmla="val 3491"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8"/>
          <p:cNvSpPr txBox="1"/>
          <p:nvPr>
            <p:ph type="title"/>
          </p:nvPr>
        </p:nvSpPr>
        <p:spPr>
          <a:xfrm>
            <a:off x="932850" y="730375"/>
            <a:ext cx="32808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2pPr>
            <a:lvl3pPr lvl="2">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3pPr>
            <a:lvl4pPr lvl="3">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4pPr>
            <a:lvl5pPr lvl="4">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5pPr>
            <a:lvl6pPr lvl="5">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6pPr>
            <a:lvl7pPr lvl="6">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7pPr>
            <a:lvl8pPr lvl="7">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8pPr>
            <a:lvl9pPr lvl="8">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9pPr>
          </a:lstStyle>
          <a:p/>
        </p:txBody>
      </p:sp>
      <p:sp>
        <p:nvSpPr>
          <p:cNvPr id="236" name="Google Shape;236;p38"/>
          <p:cNvSpPr txBox="1"/>
          <p:nvPr>
            <p:ph idx="1" type="subTitle"/>
          </p:nvPr>
        </p:nvSpPr>
        <p:spPr>
          <a:xfrm>
            <a:off x="5233275" y="763675"/>
            <a:ext cx="35037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38"/>
          <p:cNvSpPr txBox="1"/>
          <p:nvPr>
            <p:ph idx="2" type="subTitle"/>
          </p:nvPr>
        </p:nvSpPr>
        <p:spPr>
          <a:xfrm>
            <a:off x="955350" y="2928709"/>
            <a:ext cx="28449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238" name="Google Shape;238;p38"/>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 name="Google Shape;239;p38"/>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Phone + Desktop">
  <p:cSld name="CUSTOM_16">
    <p:bg>
      <p:bgPr>
        <a:solidFill>
          <a:schemeClr val="lt1"/>
        </a:solidFill>
      </p:bgPr>
    </p:bg>
    <p:spTree>
      <p:nvGrpSpPr>
        <p:cNvPr id="240" name="Shape 240"/>
        <p:cNvGrpSpPr/>
        <p:nvPr/>
      </p:nvGrpSpPr>
      <p:grpSpPr>
        <a:xfrm>
          <a:off x="0" y="0"/>
          <a:ext cx="0" cy="0"/>
          <a:chOff x="0" y="0"/>
          <a:chExt cx="0" cy="0"/>
        </a:xfrm>
      </p:grpSpPr>
      <p:sp>
        <p:nvSpPr>
          <p:cNvPr id="241" name="Google Shape;241;p39"/>
          <p:cNvSpPr/>
          <p:nvPr/>
        </p:nvSpPr>
        <p:spPr>
          <a:xfrm rot="5400000">
            <a:off x="3618000" y="-382950"/>
            <a:ext cx="4914900" cy="5908500"/>
          </a:xfrm>
          <a:prstGeom prst="round2SameRect">
            <a:avLst>
              <a:gd fmla="val 3196"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9"/>
          <p:cNvSpPr/>
          <p:nvPr>
            <p:ph idx="2" type="pic"/>
          </p:nvPr>
        </p:nvSpPr>
        <p:spPr>
          <a:xfrm>
            <a:off x="3768625" y="934850"/>
            <a:ext cx="4630500" cy="2606700"/>
          </a:xfrm>
          <a:prstGeom prst="roundRect">
            <a:avLst>
              <a:gd fmla="val 1120" name="adj"/>
            </a:avLst>
          </a:prstGeom>
          <a:noFill/>
          <a:ln cap="flat" cmpd="sng" w="76200">
            <a:solidFill>
              <a:schemeClr val="dk2"/>
            </a:solidFill>
            <a:prstDash val="solid"/>
            <a:round/>
            <a:headEnd len="sm" w="sm" type="none"/>
            <a:tailEnd len="sm" w="sm" type="none"/>
          </a:ln>
        </p:spPr>
      </p:sp>
      <p:sp>
        <p:nvSpPr>
          <p:cNvPr id="243" name="Google Shape;243;p39"/>
          <p:cNvSpPr/>
          <p:nvPr>
            <p:ph idx="3"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44" name="Google Shape;244;p39"/>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9"/>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Desktop">
  <p:cSld name="CUSTOM_16_2">
    <p:bg>
      <p:bgPr>
        <a:solidFill>
          <a:schemeClr val="lt1"/>
        </a:solidFill>
      </p:bgPr>
    </p:bg>
    <p:spTree>
      <p:nvGrpSpPr>
        <p:cNvPr id="246" name="Shape 246"/>
        <p:cNvGrpSpPr/>
        <p:nvPr/>
      </p:nvGrpSpPr>
      <p:grpSpPr>
        <a:xfrm>
          <a:off x="0" y="0"/>
          <a:ext cx="0" cy="0"/>
          <a:chOff x="0" y="0"/>
          <a:chExt cx="0" cy="0"/>
        </a:xfrm>
      </p:grpSpPr>
      <p:sp>
        <p:nvSpPr>
          <p:cNvPr id="247" name="Google Shape;247;p40"/>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0"/>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0"/>
          <p:cNvSpPr/>
          <p:nvPr>
            <p:ph idx="2" type="pic"/>
          </p:nvPr>
        </p:nvSpPr>
        <p:spPr>
          <a:xfrm>
            <a:off x="8596800" y="223475"/>
            <a:ext cx="318600" cy="318600"/>
          </a:xfrm>
          <a:prstGeom prst="ellipse">
            <a:avLst/>
          </a:prstGeom>
          <a:noFill/>
          <a:ln>
            <a:noFill/>
          </a:ln>
        </p:spPr>
      </p:sp>
      <p:sp>
        <p:nvSpPr>
          <p:cNvPr id="250" name="Google Shape;250;p40"/>
          <p:cNvSpPr/>
          <p:nvPr>
            <p:ph idx="3" type="pic"/>
          </p:nvPr>
        </p:nvSpPr>
        <p:spPr>
          <a:xfrm>
            <a:off x="1931050" y="789375"/>
            <a:ext cx="5281800" cy="2973300"/>
          </a:xfrm>
          <a:prstGeom prst="roundRect">
            <a:avLst>
              <a:gd fmla="val 1120"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hone">
  <p:cSld name="CUSTOM_16_1">
    <p:bg>
      <p:bgPr>
        <a:solidFill>
          <a:schemeClr val="lt1"/>
        </a:solidFill>
      </p:bgPr>
    </p:bg>
    <p:spTree>
      <p:nvGrpSpPr>
        <p:cNvPr id="251" name="Shape 251"/>
        <p:cNvGrpSpPr/>
        <p:nvPr/>
      </p:nvGrpSpPr>
      <p:grpSpPr>
        <a:xfrm>
          <a:off x="0" y="0"/>
          <a:ext cx="0" cy="0"/>
          <a:chOff x="0" y="0"/>
          <a:chExt cx="0" cy="0"/>
        </a:xfrm>
      </p:grpSpPr>
      <p:sp>
        <p:nvSpPr>
          <p:cNvPr id="252" name="Google Shape;252;p41"/>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1"/>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1"/>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55" name="Google Shape;255;p41"/>
          <p:cNvSpPr/>
          <p:nvPr>
            <p:ph idx="3" type="pic"/>
          </p:nvPr>
        </p:nvSpPr>
        <p:spPr>
          <a:xfrm>
            <a:off x="8596800" y="223475"/>
            <a:ext cx="318600" cy="318600"/>
          </a:xfrm>
          <a:prstGeom prst="ellipse">
            <a:avLst/>
          </a:prstGeom>
          <a:noFill/>
          <a:ln>
            <a:noFill/>
          </a:ln>
        </p:spPr>
      </p:sp>
      <p:sp>
        <p:nvSpPr>
          <p:cNvPr id="256" name="Google Shape;256;p41"/>
          <p:cNvSpPr/>
          <p:nvPr>
            <p:ph idx="4" type="pic"/>
          </p:nvPr>
        </p:nvSpPr>
        <p:spPr>
          <a:xfrm>
            <a:off x="376500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57" name="Google Shape;257;p41"/>
          <p:cNvSpPr/>
          <p:nvPr>
            <p:ph idx="5" type="pic"/>
          </p:nvPr>
        </p:nvSpPr>
        <p:spPr>
          <a:xfrm>
            <a:off x="67171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Tablet">
  <p:cSld name="CUSTOM_16_2_1">
    <p:bg>
      <p:bgPr>
        <a:solidFill>
          <a:schemeClr val="lt1"/>
        </a:solidFill>
      </p:bgPr>
    </p:bg>
    <p:spTree>
      <p:nvGrpSpPr>
        <p:cNvPr id="258" name="Shape 258"/>
        <p:cNvGrpSpPr/>
        <p:nvPr/>
      </p:nvGrpSpPr>
      <p:grpSpPr>
        <a:xfrm>
          <a:off x="0" y="0"/>
          <a:ext cx="0" cy="0"/>
          <a:chOff x="0" y="0"/>
          <a:chExt cx="0" cy="0"/>
        </a:xfrm>
      </p:grpSpPr>
      <p:sp>
        <p:nvSpPr>
          <p:cNvPr id="259" name="Google Shape;259;p42"/>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2"/>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2"/>
          <p:cNvSpPr/>
          <p:nvPr>
            <p:ph idx="2" type="pic"/>
          </p:nvPr>
        </p:nvSpPr>
        <p:spPr>
          <a:xfrm>
            <a:off x="8596800" y="223475"/>
            <a:ext cx="318600" cy="318600"/>
          </a:xfrm>
          <a:prstGeom prst="ellipse">
            <a:avLst/>
          </a:prstGeom>
          <a:noFill/>
          <a:ln>
            <a:noFill/>
          </a:ln>
        </p:spPr>
      </p:sp>
      <p:sp>
        <p:nvSpPr>
          <p:cNvPr id="262" name="Google Shape;262;p42"/>
          <p:cNvSpPr/>
          <p:nvPr>
            <p:ph idx="3" type="pic"/>
          </p:nvPr>
        </p:nvSpPr>
        <p:spPr>
          <a:xfrm>
            <a:off x="1988050" y="627575"/>
            <a:ext cx="5167800" cy="3888300"/>
          </a:xfrm>
          <a:prstGeom prst="roundRect">
            <a:avLst>
              <a:gd fmla="val 4099"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s Phone + Tablet">
  <p:cSld name="CUSTOM_16_1_1">
    <p:bg>
      <p:bgPr>
        <a:solidFill>
          <a:schemeClr val="lt1"/>
        </a:solidFill>
      </p:bgPr>
    </p:bg>
    <p:spTree>
      <p:nvGrpSpPr>
        <p:cNvPr id="263" name="Shape 263"/>
        <p:cNvGrpSpPr/>
        <p:nvPr/>
      </p:nvGrpSpPr>
      <p:grpSpPr>
        <a:xfrm>
          <a:off x="0" y="0"/>
          <a:ext cx="0" cy="0"/>
          <a:chOff x="0" y="0"/>
          <a:chExt cx="0" cy="0"/>
        </a:xfrm>
      </p:grpSpPr>
      <p:sp>
        <p:nvSpPr>
          <p:cNvPr id="264" name="Google Shape;264;p43"/>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65" name="Google Shape;265;p43"/>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43"/>
          <p:cNvSpPr/>
          <p:nvPr>
            <p:ph idx="3" type="pic"/>
          </p:nvPr>
        </p:nvSpPr>
        <p:spPr>
          <a:xfrm>
            <a:off x="8596800" y="223475"/>
            <a:ext cx="318600" cy="318600"/>
          </a:xfrm>
          <a:prstGeom prst="ellipse">
            <a:avLst/>
          </a:prstGeom>
          <a:noFill/>
          <a:ln>
            <a:noFill/>
          </a:ln>
        </p:spPr>
      </p:sp>
      <p:sp>
        <p:nvSpPr>
          <p:cNvPr id="267" name="Google Shape;267;p43"/>
          <p:cNvSpPr/>
          <p:nvPr>
            <p:ph idx="4" type="pic"/>
          </p:nvPr>
        </p:nvSpPr>
        <p:spPr>
          <a:xfrm>
            <a:off x="3874125" y="866550"/>
            <a:ext cx="4531500" cy="3409500"/>
          </a:xfrm>
          <a:prstGeom prst="roundRect">
            <a:avLst>
              <a:gd fmla="val 4099"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17">
    <p:bg>
      <p:bgPr>
        <a:solidFill>
          <a:schemeClr val="lt1"/>
        </a:solidFill>
      </p:bgPr>
    </p:bg>
    <p:spTree>
      <p:nvGrpSpPr>
        <p:cNvPr id="268" name="Shape 268"/>
        <p:cNvGrpSpPr/>
        <p:nvPr/>
      </p:nvGrpSpPr>
      <p:grpSpPr>
        <a:xfrm>
          <a:off x="0" y="0"/>
          <a:ext cx="0" cy="0"/>
          <a:chOff x="0" y="0"/>
          <a:chExt cx="0" cy="0"/>
        </a:xfrm>
      </p:grpSpPr>
      <p:sp>
        <p:nvSpPr>
          <p:cNvPr id="269" name="Google Shape;269;p44"/>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44"/>
          <p:cNvSpPr txBox="1"/>
          <p:nvPr>
            <p:ph idx="1" type="subTitle"/>
          </p:nvPr>
        </p:nvSpPr>
        <p:spPr>
          <a:xfrm>
            <a:off x="440281"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44"/>
          <p:cNvSpPr txBox="1"/>
          <p:nvPr/>
        </p:nvSpPr>
        <p:spPr>
          <a:xfrm>
            <a:off x="871975" y="114300"/>
            <a:ext cx="1385400" cy="8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200"/>
              </a:spcAft>
              <a:buNone/>
            </a:pPr>
            <a:r>
              <a:rPr b="1" lang="en">
                <a:solidFill>
                  <a:schemeClr val="accent4"/>
                </a:solidFill>
                <a:latin typeface="Albert Sans"/>
                <a:ea typeface="Albert Sans"/>
                <a:cs typeface="Albert Sans"/>
                <a:sym typeface="Albert Sans"/>
              </a:rPr>
              <a:t>Future Focused</a:t>
            </a:r>
            <a:endParaRPr b="1">
              <a:solidFill>
                <a:schemeClr val="accent4"/>
              </a:solidFill>
              <a:latin typeface="Albert Sans"/>
              <a:ea typeface="Albert Sans"/>
              <a:cs typeface="Albert Sans"/>
              <a:sym typeface="Albert Sans"/>
            </a:endParaRPr>
          </a:p>
        </p:txBody>
      </p:sp>
      <p:sp>
        <p:nvSpPr>
          <p:cNvPr id="272" name="Google Shape;272;p44"/>
          <p:cNvSpPr txBox="1"/>
          <p:nvPr>
            <p:ph idx="2" type="subTitle"/>
          </p:nvPr>
        </p:nvSpPr>
        <p:spPr>
          <a:xfrm>
            <a:off x="580888" y="3286575"/>
            <a:ext cx="1757100" cy="118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None/>
              <a:defRPr b="0" sz="100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273" name="Google Shape;273;p44"/>
          <p:cNvSpPr txBox="1"/>
          <p:nvPr>
            <p:ph idx="3" type="title"/>
          </p:nvPr>
        </p:nvSpPr>
        <p:spPr>
          <a:xfrm>
            <a:off x="440281"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ullquote">
  <p:cSld name="CUSTOM_18">
    <p:bg>
      <p:bgPr>
        <a:solidFill>
          <a:schemeClr val="accent2"/>
        </a:solidFill>
      </p:bgPr>
    </p:bg>
    <p:spTree>
      <p:nvGrpSpPr>
        <p:cNvPr id="274" name="Shape 274"/>
        <p:cNvGrpSpPr/>
        <p:nvPr/>
      </p:nvGrpSpPr>
      <p:grpSpPr>
        <a:xfrm>
          <a:off x="0" y="0"/>
          <a:ext cx="0" cy="0"/>
          <a:chOff x="0" y="0"/>
          <a:chExt cx="0" cy="0"/>
        </a:xfrm>
      </p:grpSpPr>
      <p:sp>
        <p:nvSpPr>
          <p:cNvPr id="275" name="Google Shape;275;p45"/>
          <p:cNvSpPr txBox="1"/>
          <p:nvPr>
            <p:ph idx="1" type="subTitle"/>
          </p:nvPr>
        </p:nvSpPr>
        <p:spPr>
          <a:xfrm>
            <a:off x="821950"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SzPts val="2400"/>
              <a:buFont typeface="Nanum Myeongjo"/>
              <a:buNone/>
              <a:defRPr sz="2400">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45"/>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5"/>
          <p:cNvSpPr txBox="1"/>
          <p:nvPr>
            <p:ph idx="2" type="subTitle"/>
          </p:nvPr>
        </p:nvSpPr>
        <p:spPr>
          <a:xfrm>
            <a:off x="1062075" y="763675"/>
            <a:ext cx="70254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600"/>
              <a:buFont typeface="Nanum Myeongjo"/>
              <a:buNone/>
              <a:defRPr b="0" sz="3600">
                <a:solidFill>
                  <a:schemeClr val="dk2"/>
                </a:solidFill>
                <a:latin typeface="Nanum Myeongjo"/>
                <a:ea typeface="Nanum Myeongjo"/>
                <a:cs typeface="Nanum Myeongjo"/>
                <a:sym typeface="Nanum Myeongjo"/>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78" name="Google Shape;278;p45"/>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45"/>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280" name="Shape 280"/>
        <p:cNvGrpSpPr/>
        <p:nvPr/>
      </p:nvGrpSpPr>
      <p:grpSpPr>
        <a:xfrm>
          <a:off x="0" y="0"/>
          <a:ext cx="0" cy="0"/>
          <a:chOff x="0" y="0"/>
          <a:chExt cx="0" cy="0"/>
        </a:xfrm>
      </p:grpSpPr>
      <p:sp>
        <p:nvSpPr>
          <p:cNvPr id="281" name="Google Shape;281;p4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82" name="Google Shape;282;p4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283" name="Google Shape;283;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284" name="Shape 284"/>
        <p:cNvGrpSpPr/>
        <p:nvPr/>
      </p:nvGrpSpPr>
      <p:grpSpPr>
        <a:xfrm>
          <a:off x="0" y="0"/>
          <a:ext cx="0" cy="0"/>
          <a:chOff x="0" y="0"/>
          <a:chExt cx="0" cy="0"/>
        </a:xfrm>
      </p:grpSpPr>
      <p:sp>
        <p:nvSpPr>
          <p:cNvPr id="285" name="Google Shape;285;p4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6" name="Google Shape;286;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287" name="Shape 287"/>
        <p:cNvGrpSpPr/>
        <p:nvPr/>
      </p:nvGrpSpPr>
      <p:grpSpPr>
        <a:xfrm>
          <a:off x="0" y="0"/>
          <a:ext cx="0" cy="0"/>
          <a:chOff x="0" y="0"/>
          <a:chExt cx="0" cy="0"/>
        </a:xfrm>
      </p:grpSpPr>
      <p:sp>
        <p:nvSpPr>
          <p:cNvPr id="288" name="Google Shape;288;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 name="Google Shape;289;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0" name="Google Shape;29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291" name="Shape 291"/>
        <p:cNvGrpSpPr/>
        <p:nvPr/>
      </p:nvGrpSpPr>
      <p:grpSpPr>
        <a:xfrm>
          <a:off x="0" y="0"/>
          <a:ext cx="0" cy="0"/>
          <a:chOff x="0" y="0"/>
          <a:chExt cx="0" cy="0"/>
        </a:xfrm>
      </p:grpSpPr>
      <p:sp>
        <p:nvSpPr>
          <p:cNvPr id="292" name="Google Shape;292;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3" name="Google Shape;293;p4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4" name="Google Shape;294;p4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5" name="Google Shape;29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96" name="Shape 296"/>
        <p:cNvGrpSpPr/>
        <p:nvPr/>
      </p:nvGrpSpPr>
      <p:grpSpPr>
        <a:xfrm>
          <a:off x="0" y="0"/>
          <a:ext cx="0" cy="0"/>
          <a:chOff x="0" y="0"/>
          <a:chExt cx="0" cy="0"/>
        </a:xfrm>
      </p:grpSpPr>
      <p:sp>
        <p:nvSpPr>
          <p:cNvPr id="297" name="Google Shape;297;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99" name="Shape 299"/>
        <p:cNvGrpSpPr/>
        <p:nvPr/>
      </p:nvGrpSpPr>
      <p:grpSpPr>
        <a:xfrm>
          <a:off x="0" y="0"/>
          <a:ext cx="0" cy="0"/>
          <a:chOff x="0" y="0"/>
          <a:chExt cx="0" cy="0"/>
        </a:xfrm>
      </p:grpSpPr>
      <p:sp>
        <p:nvSpPr>
          <p:cNvPr id="300" name="Google Shape;300;p5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1" name="Google Shape;301;p5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2" name="Google Shape;30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303" name="Shape 303"/>
        <p:cNvGrpSpPr/>
        <p:nvPr/>
      </p:nvGrpSpPr>
      <p:grpSpPr>
        <a:xfrm>
          <a:off x="0" y="0"/>
          <a:ext cx="0" cy="0"/>
          <a:chOff x="0" y="0"/>
          <a:chExt cx="0" cy="0"/>
        </a:xfrm>
      </p:grpSpPr>
      <p:sp>
        <p:nvSpPr>
          <p:cNvPr id="304" name="Google Shape;304;p5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05" name="Google Shape;30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06" name="Shape 306"/>
        <p:cNvGrpSpPr/>
        <p:nvPr/>
      </p:nvGrpSpPr>
      <p:grpSpPr>
        <a:xfrm>
          <a:off x="0" y="0"/>
          <a:ext cx="0" cy="0"/>
          <a:chOff x="0" y="0"/>
          <a:chExt cx="0" cy="0"/>
        </a:xfrm>
      </p:grpSpPr>
      <p:sp>
        <p:nvSpPr>
          <p:cNvPr id="307" name="Google Shape;307;p5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5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09" name="Google Shape;309;p5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10" name="Google Shape;310;p5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311" name="Google Shape;311;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312" name="Shape 312"/>
        <p:cNvGrpSpPr/>
        <p:nvPr/>
      </p:nvGrpSpPr>
      <p:grpSpPr>
        <a:xfrm>
          <a:off x="0" y="0"/>
          <a:ext cx="0" cy="0"/>
          <a:chOff x="0" y="0"/>
          <a:chExt cx="0" cy="0"/>
        </a:xfrm>
      </p:grpSpPr>
      <p:sp>
        <p:nvSpPr>
          <p:cNvPr id="313" name="Google Shape;313;p5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314" name="Google Shape;314;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315" name="Shape 315"/>
        <p:cNvGrpSpPr/>
        <p:nvPr/>
      </p:nvGrpSpPr>
      <p:grpSpPr>
        <a:xfrm>
          <a:off x="0" y="0"/>
          <a:ext cx="0" cy="0"/>
          <a:chOff x="0" y="0"/>
          <a:chExt cx="0" cy="0"/>
        </a:xfrm>
      </p:grpSpPr>
      <p:sp>
        <p:nvSpPr>
          <p:cNvPr id="316" name="Google Shape;316;p5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7" name="Google Shape;317;p5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318" name="Google Shape;318;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9" name="Shape 319"/>
        <p:cNvGrpSpPr/>
        <p:nvPr/>
      </p:nvGrpSpPr>
      <p:grpSpPr>
        <a:xfrm>
          <a:off x="0" y="0"/>
          <a:ext cx="0" cy="0"/>
          <a:chOff x="0" y="0"/>
          <a:chExt cx="0" cy="0"/>
        </a:xfrm>
      </p:grpSpPr>
      <p:sp>
        <p:nvSpPr>
          <p:cNvPr id="320" name="Google Shape;320;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321" name="Shape 321"/>
        <p:cNvGrpSpPr/>
        <p:nvPr/>
      </p:nvGrpSpPr>
      <p:grpSpPr>
        <a:xfrm>
          <a:off x="0" y="0"/>
          <a:ext cx="0" cy="0"/>
          <a:chOff x="0" y="0"/>
          <a:chExt cx="0" cy="0"/>
        </a:xfrm>
      </p:grpSpPr>
      <p:sp>
        <p:nvSpPr>
          <p:cNvPr id="322" name="Google Shape;322;p57"/>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24" name="Google Shape;324;p57"/>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25" name="Google Shape;325;p57"/>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26" name="Google Shape;326;p57"/>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27" name="Google Shape;327;p57"/>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28" name="Google Shape;328;p57"/>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29" name="Google Shape;329;p57"/>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_1">
    <p:spTree>
      <p:nvGrpSpPr>
        <p:cNvPr id="330" name="Shape 330"/>
        <p:cNvGrpSpPr/>
        <p:nvPr/>
      </p:nvGrpSpPr>
      <p:grpSpPr>
        <a:xfrm>
          <a:off x="0" y="0"/>
          <a:ext cx="0" cy="0"/>
          <a:chOff x="0" y="0"/>
          <a:chExt cx="0" cy="0"/>
        </a:xfrm>
      </p:grpSpPr>
      <p:sp>
        <p:nvSpPr>
          <p:cNvPr id="331" name="Google Shape;331;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2" name="Google Shape;332;p58"/>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3" name="Google Shape;333;p58"/>
          <p:cNvSpPr/>
          <p:nvPr>
            <p:ph idx="2" type="pic"/>
          </p:nvPr>
        </p:nvSpPr>
        <p:spPr>
          <a:xfrm>
            <a:off x="4992024" y="1152775"/>
            <a:ext cx="3840300" cy="3416400"/>
          </a:xfrm>
          <a:prstGeom prst="rect">
            <a:avLst/>
          </a:prstGeom>
          <a:noFill/>
          <a:ln>
            <a:noFill/>
          </a:ln>
        </p:spPr>
      </p:sp>
      <p:sp>
        <p:nvSpPr>
          <p:cNvPr id="334" name="Google Shape;334;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335" name="Shape 335"/>
        <p:cNvGrpSpPr/>
        <p:nvPr/>
      </p:nvGrpSpPr>
      <p:grpSpPr>
        <a:xfrm>
          <a:off x="0" y="0"/>
          <a:ext cx="0" cy="0"/>
          <a:chOff x="0" y="0"/>
          <a:chExt cx="0" cy="0"/>
        </a:xfrm>
      </p:grpSpPr>
      <p:sp>
        <p:nvSpPr>
          <p:cNvPr id="336" name="Google Shape;336;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37" name="Google Shape;337;p59"/>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38" name="Google Shape;338;p59"/>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9" name="Google Shape;339;p59"/>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0" name="Google Shape;340;p59"/>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41" name="Google Shape;341;p59"/>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342" name="Shape 342"/>
        <p:cNvGrpSpPr/>
        <p:nvPr/>
      </p:nvGrpSpPr>
      <p:grpSpPr>
        <a:xfrm>
          <a:off x="0" y="0"/>
          <a:ext cx="0" cy="0"/>
          <a:chOff x="0" y="0"/>
          <a:chExt cx="0" cy="0"/>
        </a:xfrm>
      </p:grpSpPr>
      <p:sp>
        <p:nvSpPr>
          <p:cNvPr id="343" name="Google Shape;343;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44" name="Google Shape;344;p60"/>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5" name="Google Shape;345;p60"/>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6" name="Google Shape;346;p60"/>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7" name="Google Shape;347;p60"/>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48" name="Google Shape;348;p60"/>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49" name="Google Shape;349;p60"/>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0" name="Google Shape;350;p60"/>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_1">
    <p:spTree>
      <p:nvGrpSpPr>
        <p:cNvPr id="351" name="Shape 351"/>
        <p:cNvGrpSpPr/>
        <p:nvPr/>
      </p:nvGrpSpPr>
      <p:grpSpPr>
        <a:xfrm>
          <a:off x="0" y="0"/>
          <a:ext cx="0" cy="0"/>
          <a:chOff x="0" y="0"/>
          <a:chExt cx="0" cy="0"/>
        </a:xfrm>
      </p:grpSpPr>
      <p:sp>
        <p:nvSpPr>
          <p:cNvPr id="352" name="Google Shape;352;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53" name="Google Shape;353;p61"/>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4" name="Google Shape;354;p61"/>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5" name="Google Shape;355;p61"/>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6" name="Google Shape;356;p61"/>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7" name="Google Shape;357;p61"/>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8" name="Google Shape;358;p61"/>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9" name="Google Shape;359;p61"/>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60" name="Google Shape;360;p61"/>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61" name="Google Shape;361;p61"/>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362" name="Shape 362"/>
        <p:cNvGrpSpPr/>
        <p:nvPr/>
      </p:nvGrpSpPr>
      <p:grpSpPr>
        <a:xfrm>
          <a:off x="0" y="0"/>
          <a:ext cx="0" cy="0"/>
          <a:chOff x="0" y="0"/>
          <a:chExt cx="0" cy="0"/>
        </a:xfrm>
      </p:grpSpPr>
      <p:sp>
        <p:nvSpPr>
          <p:cNvPr id="363" name="Google Shape;363;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65" name="Google Shape;365;p62"/>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_1">
    <p:spTree>
      <p:nvGrpSpPr>
        <p:cNvPr id="366" name="Shape 366"/>
        <p:cNvGrpSpPr/>
        <p:nvPr/>
      </p:nvGrpSpPr>
      <p:grpSpPr>
        <a:xfrm>
          <a:off x="0" y="0"/>
          <a:ext cx="0" cy="0"/>
          <a:chOff x="0" y="0"/>
          <a:chExt cx="0" cy="0"/>
        </a:xfrm>
      </p:grpSpPr>
      <p:sp>
        <p:nvSpPr>
          <p:cNvPr id="367" name="Google Shape;367;p63"/>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8" name="Google Shape;368;p63"/>
          <p:cNvSpPr/>
          <p:nvPr>
            <p:ph idx="2" type="pic"/>
          </p:nvPr>
        </p:nvSpPr>
        <p:spPr>
          <a:xfrm>
            <a:off x="4804825" y="1133300"/>
            <a:ext cx="4027500" cy="2392800"/>
          </a:xfrm>
          <a:prstGeom prst="rect">
            <a:avLst/>
          </a:prstGeom>
          <a:noFill/>
          <a:ln>
            <a:noFill/>
          </a:ln>
        </p:spPr>
      </p:sp>
      <p:sp>
        <p:nvSpPr>
          <p:cNvPr id="369" name="Google Shape;369;p63"/>
          <p:cNvSpPr/>
          <p:nvPr>
            <p:ph idx="3" type="pic"/>
          </p:nvPr>
        </p:nvSpPr>
        <p:spPr>
          <a:xfrm>
            <a:off x="311725" y="1133300"/>
            <a:ext cx="4027500" cy="2392800"/>
          </a:xfrm>
          <a:prstGeom prst="rect">
            <a:avLst/>
          </a:prstGeom>
          <a:noFill/>
          <a:ln>
            <a:noFill/>
          </a:ln>
        </p:spPr>
      </p:sp>
      <p:sp>
        <p:nvSpPr>
          <p:cNvPr id="370" name="Google Shape;370;p63"/>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1" name="Google Shape;371;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72" name="Google Shape;372;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3" name="Google Shape;373;p63"/>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74" name="Google Shape;374;p63"/>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_1">
    <p:spTree>
      <p:nvGrpSpPr>
        <p:cNvPr id="375" name="Shape 375"/>
        <p:cNvGrpSpPr/>
        <p:nvPr/>
      </p:nvGrpSpPr>
      <p:grpSpPr>
        <a:xfrm>
          <a:off x="0" y="0"/>
          <a:ext cx="0" cy="0"/>
          <a:chOff x="0" y="0"/>
          <a:chExt cx="0" cy="0"/>
        </a:xfrm>
      </p:grpSpPr>
      <p:sp>
        <p:nvSpPr>
          <p:cNvPr id="376" name="Google Shape;376;p64"/>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7" name="Google Shape;377;p64"/>
          <p:cNvSpPr/>
          <p:nvPr>
            <p:ph idx="2" type="pic"/>
          </p:nvPr>
        </p:nvSpPr>
        <p:spPr>
          <a:xfrm>
            <a:off x="6205225" y="1128325"/>
            <a:ext cx="2627100" cy="2273100"/>
          </a:xfrm>
          <a:prstGeom prst="rect">
            <a:avLst/>
          </a:prstGeom>
          <a:noFill/>
          <a:ln>
            <a:noFill/>
          </a:ln>
        </p:spPr>
      </p:sp>
      <p:sp>
        <p:nvSpPr>
          <p:cNvPr id="378" name="Google Shape;378;p64"/>
          <p:cNvSpPr/>
          <p:nvPr>
            <p:ph idx="3" type="pic"/>
          </p:nvPr>
        </p:nvSpPr>
        <p:spPr>
          <a:xfrm>
            <a:off x="311725" y="1128325"/>
            <a:ext cx="2627100" cy="2273100"/>
          </a:xfrm>
          <a:prstGeom prst="rect">
            <a:avLst/>
          </a:prstGeom>
          <a:noFill/>
          <a:ln>
            <a:noFill/>
          </a:ln>
        </p:spPr>
      </p:sp>
      <p:sp>
        <p:nvSpPr>
          <p:cNvPr id="379" name="Google Shape;379;p64"/>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0" name="Google Shape;380;p64"/>
          <p:cNvSpPr/>
          <p:nvPr>
            <p:ph idx="5" type="pic"/>
          </p:nvPr>
        </p:nvSpPr>
        <p:spPr>
          <a:xfrm>
            <a:off x="3255250" y="1128325"/>
            <a:ext cx="2627100" cy="2273100"/>
          </a:xfrm>
          <a:prstGeom prst="rect">
            <a:avLst/>
          </a:prstGeom>
          <a:noFill/>
          <a:ln>
            <a:noFill/>
          </a:ln>
        </p:spPr>
      </p:sp>
      <p:sp>
        <p:nvSpPr>
          <p:cNvPr id="381" name="Google Shape;381;p64"/>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2" name="Google Shape;382;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83" name="Google Shape;383;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 name="Google Shape;384;p64"/>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85" name="Google Shape;385;p64"/>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86" name="Google Shape;386;p64"/>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_2">
    <p:spTree>
      <p:nvGrpSpPr>
        <p:cNvPr id="387" name="Shape 387"/>
        <p:cNvGrpSpPr/>
        <p:nvPr/>
      </p:nvGrpSpPr>
      <p:grpSpPr>
        <a:xfrm>
          <a:off x="0" y="0"/>
          <a:ext cx="0" cy="0"/>
          <a:chOff x="0" y="0"/>
          <a:chExt cx="0" cy="0"/>
        </a:xfrm>
      </p:grpSpPr>
      <p:sp>
        <p:nvSpPr>
          <p:cNvPr id="388" name="Google Shape;388;p65"/>
          <p:cNvSpPr/>
          <p:nvPr>
            <p:ph idx="2" type="pic"/>
          </p:nvPr>
        </p:nvSpPr>
        <p:spPr>
          <a:xfrm>
            <a:off x="311700" y="445025"/>
            <a:ext cx="8520600" cy="4218300"/>
          </a:xfrm>
          <a:prstGeom prst="rect">
            <a:avLst/>
          </a:prstGeom>
          <a:noFill/>
          <a:ln>
            <a:noFill/>
          </a:ln>
        </p:spPr>
      </p:sp>
      <p:sp>
        <p:nvSpPr>
          <p:cNvPr id="389" name="Google Shape;389;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390" name="Shape 390"/>
        <p:cNvGrpSpPr/>
        <p:nvPr/>
      </p:nvGrpSpPr>
      <p:grpSpPr>
        <a:xfrm>
          <a:off x="0" y="0"/>
          <a:ext cx="0" cy="0"/>
          <a:chOff x="0" y="0"/>
          <a:chExt cx="0" cy="0"/>
        </a:xfrm>
      </p:grpSpPr>
      <p:sp>
        <p:nvSpPr>
          <p:cNvPr id="391" name="Google Shape;391;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92" name="Google Shape;392;p66"/>
          <p:cNvSpPr/>
          <p:nvPr>
            <p:ph idx="2" type="pic"/>
          </p:nvPr>
        </p:nvSpPr>
        <p:spPr>
          <a:xfrm>
            <a:off x="3389600" y="118913"/>
            <a:ext cx="1643700" cy="1535100"/>
          </a:xfrm>
          <a:prstGeom prst="rect">
            <a:avLst/>
          </a:prstGeom>
          <a:noFill/>
          <a:ln>
            <a:noFill/>
          </a:ln>
        </p:spPr>
      </p:sp>
      <p:sp>
        <p:nvSpPr>
          <p:cNvPr id="393" name="Google Shape;393;p66"/>
          <p:cNvSpPr/>
          <p:nvPr>
            <p:ph idx="3" type="pic"/>
          </p:nvPr>
        </p:nvSpPr>
        <p:spPr>
          <a:xfrm>
            <a:off x="5195935" y="118913"/>
            <a:ext cx="1643700" cy="1535100"/>
          </a:xfrm>
          <a:prstGeom prst="rect">
            <a:avLst/>
          </a:prstGeom>
          <a:noFill/>
          <a:ln>
            <a:noFill/>
          </a:ln>
        </p:spPr>
      </p:sp>
      <p:sp>
        <p:nvSpPr>
          <p:cNvPr id="394" name="Google Shape;394;p66"/>
          <p:cNvSpPr/>
          <p:nvPr>
            <p:ph idx="4" type="pic"/>
          </p:nvPr>
        </p:nvSpPr>
        <p:spPr>
          <a:xfrm>
            <a:off x="7002270" y="118913"/>
            <a:ext cx="1643700" cy="1535100"/>
          </a:xfrm>
          <a:prstGeom prst="rect">
            <a:avLst/>
          </a:prstGeom>
          <a:noFill/>
          <a:ln>
            <a:noFill/>
          </a:ln>
        </p:spPr>
      </p:sp>
      <p:sp>
        <p:nvSpPr>
          <p:cNvPr id="395" name="Google Shape;395;p66"/>
          <p:cNvSpPr/>
          <p:nvPr>
            <p:ph idx="5" type="pic"/>
          </p:nvPr>
        </p:nvSpPr>
        <p:spPr>
          <a:xfrm>
            <a:off x="3389588" y="1804212"/>
            <a:ext cx="1643700" cy="1535100"/>
          </a:xfrm>
          <a:prstGeom prst="rect">
            <a:avLst/>
          </a:prstGeom>
          <a:noFill/>
          <a:ln>
            <a:noFill/>
          </a:ln>
        </p:spPr>
      </p:sp>
      <p:sp>
        <p:nvSpPr>
          <p:cNvPr id="396" name="Google Shape;396;p66"/>
          <p:cNvSpPr/>
          <p:nvPr>
            <p:ph idx="6" type="pic"/>
          </p:nvPr>
        </p:nvSpPr>
        <p:spPr>
          <a:xfrm>
            <a:off x="5195922" y="1804212"/>
            <a:ext cx="1643700" cy="1535100"/>
          </a:xfrm>
          <a:prstGeom prst="rect">
            <a:avLst/>
          </a:prstGeom>
          <a:noFill/>
          <a:ln>
            <a:noFill/>
          </a:ln>
        </p:spPr>
      </p:sp>
      <p:sp>
        <p:nvSpPr>
          <p:cNvPr id="397" name="Google Shape;397;p66"/>
          <p:cNvSpPr/>
          <p:nvPr>
            <p:ph idx="7" type="pic"/>
          </p:nvPr>
        </p:nvSpPr>
        <p:spPr>
          <a:xfrm>
            <a:off x="7002257" y="1804212"/>
            <a:ext cx="1643700" cy="1535100"/>
          </a:xfrm>
          <a:prstGeom prst="rect">
            <a:avLst/>
          </a:prstGeom>
          <a:noFill/>
          <a:ln>
            <a:noFill/>
          </a:ln>
        </p:spPr>
      </p:sp>
      <p:sp>
        <p:nvSpPr>
          <p:cNvPr id="398" name="Google Shape;398;p66"/>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9" name="Google Shape;399;p66"/>
          <p:cNvSpPr/>
          <p:nvPr>
            <p:ph idx="8" type="pic"/>
          </p:nvPr>
        </p:nvSpPr>
        <p:spPr>
          <a:xfrm>
            <a:off x="3389588" y="3489487"/>
            <a:ext cx="1643700" cy="1535100"/>
          </a:xfrm>
          <a:prstGeom prst="rect">
            <a:avLst/>
          </a:prstGeom>
          <a:noFill/>
          <a:ln>
            <a:noFill/>
          </a:ln>
        </p:spPr>
      </p:sp>
      <p:sp>
        <p:nvSpPr>
          <p:cNvPr id="400" name="Google Shape;400;p66"/>
          <p:cNvSpPr/>
          <p:nvPr>
            <p:ph idx="9" type="pic"/>
          </p:nvPr>
        </p:nvSpPr>
        <p:spPr>
          <a:xfrm>
            <a:off x="5195922" y="3489487"/>
            <a:ext cx="1643700" cy="1535100"/>
          </a:xfrm>
          <a:prstGeom prst="rect">
            <a:avLst/>
          </a:prstGeom>
          <a:noFill/>
          <a:ln>
            <a:noFill/>
          </a:ln>
        </p:spPr>
      </p:sp>
      <p:sp>
        <p:nvSpPr>
          <p:cNvPr id="401" name="Google Shape;401;p66"/>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5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7550" y="425875"/>
            <a:ext cx="2916300" cy="1288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sz="2400">
                <a:solidFill>
                  <a:schemeClr val="lt1"/>
                </a:solidFill>
                <a:latin typeface="Nanum Myeongjo"/>
                <a:ea typeface="Nanum Myeongjo"/>
                <a:cs typeface="Nanum Myeongjo"/>
                <a:sym typeface="Nanum Myeongjo"/>
              </a:defRPr>
            </a:lvl1pPr>
            <a:lvl2pPr lvl="1">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2pPr>
            <a:lvl3pPr lvl="2">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3pPr>
            <a:lvl4pPr lvl="3">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4pPr>
            <a:lvl5pPr lvl="4">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5pPr>
            <a:lvl6pPr lvl="5">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6pPr>
            <a:lvl7pPr lvl="6">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7pPr>
            <a:lvl8pPr lvl="7">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8pPr>
            <a:lvl9pPr lvl="8">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9pPr>
          </a:lstStyle>
          <a:p/>
        </p:txBody>
      </p:sp>
      <p:sp>
        <p:nvSpPr>
          <p:cNvPr id="52" name="Google Shape;52;p13"/>
          <p:cNvSpPr txBox="1"/>
          <p:nvPr>
            <p:ph idx="1" type="body"/>
          </p:nvPr>
        </p:nvSpPr>
        <p:spPr>
          <a:xfrm>
            <a:off x="347550" y="1714375"/>
            <a:ext cx="5780700" cy="29163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1pPr>
            <a:lvl2pPr indent="-317500" lvl="1" marL="914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2pPr>
            <a:lvl3pPr indent="-317500" lvl="2" marL="1371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3pPr>
            <a:lvl4pPr indent="-317500" lvl="3" marL="1828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4pPr>
            <a:lvl5pPr indent="-317500" lvl="4" marL="22860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5pPr>
            <a:lvl6pPr indent="-317500" lvl="5" marL="2743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6pPr>
            <a:lvl7pPr indent="-317500" lvl="6" marL="3200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7pPr>
            <a:lvl8pPr indent="-317500" lvl="7" marL="3657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8pPr>
            <a:lvl9pPr indent="-317500" lvl="8" marL="4114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99">
          <p15:clr>
            <a:srgbClr val="E46962"/>
          </p15:clr>
        </p15:guide>
        <p15:guide id="27" pos="144">
          <p15:clr>
            <a:srgbClr val="E46962"/>
          </p15:clr>
        </p15:guide>
        <p15:guide id="28" pos="5616">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22.png"/><Relationship Id="rId6" Type="http://schemas.openxmlformats.org/officeDocument/2006/relationships/image" Target="../media/image5.png"/><Relationship Id="rId7"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comments" Target="../comments/commen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0.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4.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7"/>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407" name="Google Shape;407;p67"/>
          <p:cNvSpPr txBox="1"/>
          <p:nvPr>
            <p:ph idx="3" type="title"/>
          </p:nvPr>
        </p:nvSpPr>
        <p:spPr>
          <a:xfrm>
            <a:off x="4125931" y="380700"/>
            <a:ext cx="27432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USABILITY STUDY</a:t>
            </a:r>
            <a:endParaRPr/>
          </a:p>
        </p:txBody>
      </p:sp>
      <p:sp>
        <p:nvSpPr>
          <p:cNvPr id="408" name="Google Shape;408;p67"/>
          <p:cNvSpPr txBox="1"/>
          <p:nvPr>
            <p:ph type="title"/>
          </p:nvPr>
        </p:nvSpPr>
        <p:spPr>
          <a:xfrm>
            <a:off x="4085104" y="889050"/>
            <a:ext cx="4446900" cy="186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Viome</a:t>
            </a:r>
            <a:endParaRPr/>
          </a:p>
        </p:txBody>
      </p:sp>
      <p:sp>
        <p:nvSpPr>
          <p:cNvPr id="409" name="Google Shape;409;p67"/>
          <p:cNvSpPr txBox="1"/>
          <p:nvPr>
            <p:ph idx="1" type="subTitle"/>
          </p:nvPr>
        </p:nvSpPr>
        <p:spPr>
          <a:xfrm>
            <a:off x="4132581" y="4016050"/>
            <a:ext cx="1309200" cy="9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HCDE 517: Usability Studies</a:t>
            </a:r>
            <a:endParaRPr b="1"/>
          </a:p>
          <a:p>
            <a:pPr indent="0" lvl="0" marL="0" rtl="0" algn="l">
              <a:spcBef>
                <a:spcPts val="0"/>
              </a:spcBef>
              <a:spcAft>
                <a:spcPts val="0"/>
              </a:spcAft>
              <a:buNone/>
            </a:pPr>
            <a:r>
              <a:rPr lang="en"/>
              <a:t>Prof. Sean Munson</a:t>
            </a:r>
            <a:endParaRPr/>
          </a:p>
          <a:p>
            <a:pPr indent="0" lvl="0" marL="0" rtl="0" algn="l">
              <a:spcBef>
                <a:spcPts val="0"/>
              </a:spcBef>
              <a:spcAft>
                <a:spcPts val="0"/>
              </a:spcAft>
              <a:buNone/>
            </a:pPr>
            <a:r>
              <a:rPr i="1" lang="en"/>
              <a:t>Jan - Mar 2025</a:t>
            </a:r>
            <a:endParaRPr i="1"/>
          </a:p>
        </p:txBody>
      </p:sp>
      <p:sp>
        <p:nvSpPr>
          <p:cNvPr id="410" name="Google Shape;410;p67"/>
          <p:cNvSpPr txBox="1"/>
          <p:nvPr>
            <p:ph idx="4" type="subTitle"/>
          </p:nvPr>
        </p:nvSpPr>
        <p:spPr>
          <a:xfrm>
            <a:off x="5561596" y="4016050"/>
            <a:ext cx="2163000" cy="9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Team Members:</a:t>
            </a:r>
            <a:endParaRPr b="1"/>
          </a:p>
          <a:p>
            <a:pPr indent="0" lvl="0" marL="0" rtl="0" algn="l">
              <a:spcBef>
                <a:spcPts val="0"/>
              </a:spcBef>
              <a:spcAft>
                <a:spcPts val="0"/>
              </a:spcAft>
              <a:buNone/>
            </a:pPr>
            <a:r>
              <a:rPr lang="en"/>
              <a:t>Jieqiong Ding, Abhay Sawhney, Julie Wang, Maggie Zhang</a:t>
            </a:r>
            <a:endParaRPr/>
          </a:p>
        </p:txBody>
      </p:sp>
      <p:pic>
        <p:nvPicPr>
          <p:cNvPr id="411" name="Google Shape;411;p67"/>
          <p:cNvPicPr preferRelativeResize="0"/>
          <p:nvPr/>
        </p:nvPicPr>
        <p:blipFill>
          <a:blip r:embed="rId3">
            <a:alphaModFix/>
          </a:blip>
          <a:stretch>
            <a:fillRect/>
          </a:stretch>
        </p:blipFill>
        <p:spPr>
          <a:xfrm>
            <a:off x="343325" y="2301050"/>
            <a:ext cx="3294199" cy="2539279"/>
          </a:xfrm>
          <a:prstGeom prst="rect">
            <a:avLst/>
          </a:prstGeom>
          <a:noFill/>
          <a:ln>
            <a:noFill/>
          </a:ln>
        </p:spPr>
      </p:pic>
      <p:pic>
        <p:nvPicPr>
          <p:cNvPr id="412" name="Google Shape;412;p67"/>
          <p:cNvPicPr preferRelativeResize="0"/>
          <p:nvPr/>
        </p:nvPicPr>
        <p:blipFill>
          <a:blip r:embed="rId4">
            <a:alphaModFix/>
          </a:blip>
          <a:stretch>
            <a:fillRect/>
          </a:stretch>
        </p:blipFill>
        <p:spPr>
          <a:xfrm>
            <a:off x="343327" y="318200"/>
            <a:ext cx="3294199" cy="24138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6"/>
          <p:cNvSpPr/>
          <p:nvPr/>
        </p:nvSpPr>
        <p:spPr>
          <a:xfrm>
            <a:off x="8596792" y="4601400"/>
            <a:ext cx="318600" cy="318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537" name="Google Shape;537;p76"/>
          <p:cNvSpPr txBox="1"/>
          <p:nvPr>
            <p:ph idx="1" type="body"/>
          </p:nvPr>
        </p:nvSpPr>
        <p:spPr>
          <a:xfrm>
            <a:off x="575150" y="864450"/>
            <a:ext cx="3402900" cy="34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Online</a:t>
            </a:r>
            <a:endParaRPr>
              <a:latin typeface="Albert Sans"/>
              <a:ea typeface="Albert Sans"/>
              <a:cs typeface="Albert Sans"/>
              <a:sym typeface="Albert Sans"/>
            </a:endParaRPr>
          </a:p>
          <a:p>
            <a:pPr indent="0" lvl="0" marL="0" rtl="0" algn="l">
              <a:spcBef>
                <a:spcPts val="1200"/>
              </a:spcBef>
              <a:spcAft>
                <a:spcPts val="0"/>
              </a:spcAft>
              <a:buNone/>
            </a:pPr>
            <a:r>
              <a:t/>
            </a:r>
            <a:endParaRPr/>
          </a:p>
        </p:txBody>
      </p:sp>
      <p:sp>
        <p:nvSpPr>
          <p:cNvPr id="538" name="Google Shape;538;p76"/>
          <p:cNvSpPr txBox="1"/>
          <p:nvPr>
            <p:ph type="title"/>
          </p:nvPr>
        </p:nvSpPr>
        <p:spPr>
          <a:xfrm>
            <a:off x="575138" y="327150"/>
            <a:ext cx="27432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How we tested</a:t>
            </a:r>
            <a:endParaRPr>
              <a:solidFill>
                <a:schemeClr val="dk2"/>
              </a:solidFill>
            </a:endParaRPr>
          </a:p>
        </p:txBody>
      </p:sp>
      <p:cxnSp>
        <p:nvCxnSpPr>
          <p:cNvPr id="539" name="Google Shape;539;p76"/>
          <p:cNvCxnSpPr/>
          <p:nvPr/>
        </p:nvCxnSpPr>
        <p:spPr>
          <a:xfrm>
            <a:off x="4249300" y="1052975"/>
            <a:ext cx="0" cy="2233500"/>
          </a:xfrm>
          <a:prstGeom prst="straightConnector1">
            <a:avLst/>
          </a:prstGeom>
          <a:noFill/>
          <a:ln cap="flat" cmpd="sng" w="9525">
            <a:solidFill>
              <a:schemeClr val="accent2"/>
            </a:solidFill>
            <a:prstDash val="solid"/>
            <a:round/>
            <a:headEnd len="med" w="med" type="none"/>
            <a:tailEnd len="med" w="med" type="none"/>
          </a:ln>
        </p:spPr>
      </p:cxnSp>
      <p:sp>
        <p:nvSpPr>
          <p:cNvPr id="540" name="Google Shape;540;p76"/>
          <p:cNvSpPr txBox="1"/>
          <p:nvPr>
            <p:ph idx="1" type="body"/>
          </p:nvPr>
        </p:nvSpPr>
        <p:spPr>
          <a:xfrm>
            <a:off x="4572000" y="864450"/>
            <a:ext cx="3402900" cy="34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In-person</a:t>
            </a:r>
            <a:r>
              <a:rPr lang="en">
                <a:latin typeface="Albert Sans"/>
                <a:ea typeface="Albert Sans"/>
                <a:cs typeface="Albert Sans"/>
                <a:sym typeface="Albert Sans"/>
              </a:rPr>
              <a:t> </a:t>
            </a:r>
            <a:endParaRPr>
              <a:latin typeface="Albert Sans"/>
              <a:ea typeface="Albert Sans"/>
              <a:cs typeface="Albert Sans"/>
              <a:sym typeface="Albert Sans"/>
            </a:endParaRPr>
          </a:p>
          <a:p>
            <a:pPr indent="0" lvl="0" marL="0" rtl="0" algn="l">
              <a:spcBef>
                <a:spcPts val="1200"/>
              </a:spcBef>
              <a:spcAft>
                <a:spcPts val="0"/>
              </a:spcAft>
              <a:buNone/>
            </a:pPr>
            <a:r>
              <a:t/>
            </a:r>
            <a:endParaRPr/>
          </a:p>
        </p:txBody>
      </p:sp>
      <p:sp>
        <p:nvSpPr>
          <p:cNvPr id="541" name="Google Shape;541;p76"/>
          <p:cNvSpPr txBox="1"/>
          <p:nvPr>
            <p:ph idx="12" type="sldNum"/>
          </p:nvPr>
        </p:nvSpPr>
        <p:spPr>
          <a:xfrm>
            <a:off x="8481759" y="4563888"/>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542" name="Google Shape;542;p76"/>
          <p:cNvSpPr/>
          <p:nvPr/>
        </p:nvSpPr>
        <p:spPr>
          <a:xfrm>
            <a:off x="575150" y="3485425"/>
            <a:ext cx="7464300" cy="966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543" name="Google Shape;543;p76"/>
          <p:cNvSpPr/>
          <p:nvPr/>
        </p:nvSpPr>
        <p:spPr>
          <a:xfrm>
            <a:off x="623000" y="3485425"/>
            <a:ext cx="7464300" cy="915900"/>
          </a:xfrm>
          <a:prstGeom prst="roundRect">
            <a:avLst>
              <a:gd fmla="val 16667" name="adj"/>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544" name="Google Shape;544;p76"/>
          <p:cNvSpPr txBox="1"/>
          <p:nvPr/>
        </p:nvSpPr>
        <p:spPr>
          <a:xfrm>
            <a:off x="826250" y="3582125"/>
            <a:ext cx="7057800" cy="7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5151B"/>
                </a:solidFill>
                <a:latin typeface="Albert Sans"/>
                <a:ea typeface="Albert Sans"/>
                <a:cs typeface="Albert Sans"/>
                <a:sym typeface="Albert Sans"/>
              </a:rPr>
              <a:t>All sessions were in a moderated format using the Think-Aloud </a:t>
            </a:r>
            <a:r>
              <a:rPr lang="en">
                <a:solidFill>
                  <a:srgbClr val="15151B"/>
                </a:solidFill>
                <a:latin typeface="Albert Sans"/>
                <a:ea typeface="Albert Sans"/>
                <a:cs typeface="Albert Sans"/>
                <a:sym typeface="Albert Sans"/>
              </a:rPr>
              <a:t>Protocol and included both a pre-test questionnaire and post-test questionnaire</a:t>
            </a:r>
            <a:endParaRPr>
              <a:solidFill>
                <a:srgbClr val="15151B"/>
              </a:solidFill>
              <a:latin typeface="Albert Sans"/>
              <a:ea typeface="Albert Sans"/>
              <a:cs typeface="Albert Sans"/>
              <a:sym typeface="Albert Sans"/>
            </a:endParaRPr>
          </a:p>
        </p:txBody>
      </p:sp>
      <p:sp>
        <p:nvSpPr>
          <p:cNvPr id="545" name="Google Shape;545;p76"/>
          <p:cNvSpPr txBox="1"/>
          <p:nvPr/>
        </p:nvSpPr>
        <p:spPr>
          <a:xfrm>
            <a:off x="4693450" y="1439700"/>
            <a:ext cx="3635100" cy="21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5151B"/>
                </a:solidFill>
                <a:latin typeface="Albert Sans Medium"/>
                <a:ea typeface="Albert Sans Medium"/>
                <a:cs typeface="Albert Sans Medium"/>
                <a:sym typeface="Albert Sans Medium"/>
              </a:rPr>
              <a:t>How: </a:t>
            </a:r>
            <a:r>
              <a:rPr lang="en">
                <a:solidFill>
                  <a:srgbClr val="15151B"/>
                </a:solidFill>
                <a:latin typeface="Albert Sans"/>
                <a:ea typeface="Albert Sans"/>
                <a:cs typeface="Albert Sans"/>
                <a:sym typeface="Albert Sans"/>
              </a:rPr>
              <a:t>Using the moderator’s mobile device and a test account for the TestFlight version of the app</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rPr lang="en">
                <a:solidFill>
                  <a:srgbClr val="15151B"/>
                </a:solidFill>
                <a:latin typeface="Albert Sans Medium"/>
                <a:ea typeface="Albert Sans Medium"/>
                <a:cs typeface="Albert Sans Medium"/>
                <a:sym typeface="Albert Sans Medium"/>
              </a:rPr>
              <a:t>Where: </a:t>
            </a:r>
            <a:r>
              <a:rPr lang="en">
                <a:solidFill>
                  <a:srgbClr val="15151B"/>
                </a:solidFill>
                <a:latin typeface="Albert Sans"/>
                <a:ea typeface="Albert Sans"/>
                <a:cs typeface="Albert Sans"/>
                <a:sym typeface="Albert Sans"/>
              </a:rPr>
              <a:t>Various locations in the Seattle area, optimizing for quiet space</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p:txBody>
      </p:sp>
      <p:sp>
        <p:nvSpPr>
          <p:cNvPr id="546" name="Google Shape;546;p76"/>
          <p:cNvSpPr txBox="1"/>
          <p:nvPr/>
        </p:nvSpPr>
        <p:spPr>
          <a:xfrm>
            <a:off x="553650" y="1484100"/>
            <a:ext cx="3424500" cy="21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5151B"/>
                </a:solidFill>
                <a:latin typeface="Albert Sans Medium"/>
                <a:ea typeface="Albert Sans Medium"/>
                <a:cs typeface="Albert Sans Medium"/>
                <a:sym typeface="Albert Sans Medium"/>
              </a:rPr>
              <a:t>How: </a:t>
            </a:r>
            <a:r>
              <a:rPr lang="en">
                <a:solidFill>
                  <a:srgbClr val="15151B"/>
                </a:solidFill>
                <a:latin typeface="Albert Sans"/>
                <a:ea typeface="Albert Sans"/>
                <a:cs typeface="Albert Sans"/>
                <a:sym typeface="Albert Sans"/>
              </a:rPr>
              <a:t>Using the participant’s desktop device to access an interactive Figma prototype of the app</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rPr lang="en">
                <a:solidFill>
                  <a:srgbClr val="15151B"/>
                </a:solidFill>
                <a:latin typeface="Albert Sans Medium"/>
                <a:ea typeface="Albert Sans Medium"/>
                <a:cs typeface="Albert Sans Medium"/>
                <a:sym typeface="Albert Sans Medium"/>
              </a:rPr>
              <a:t>Where: </a:t>
            </a:r>
            <a:r>
              <a:rPr lang="en">
                <a:solidFill>
                  <a:srgbClr val="15151B"/>
                </a:solidFill>
                <a:latin typeface="Albert Sans"/>
                <a:ea typeface="Albert Sans"/>
                <a:cs typeface="Albert Sans"/>
                <a:sym typeface="Albert Sans"/>
              </a:rPr>
              <a:t>Remote, on Zoom (participants were not required to be based in the Seattle area)</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p:txBody>
      </p:sp>
      <p:pic>
        <p:nvPicPr>
          <p:cNvPr id="547" name="Google Shape;547;p76"/>
          <p:cNvPicPr preferRelativeResize="0"/>
          <p:nvPr/>
        </p:nvPicPr>
        <p:blipFill>
          <a:blip r:embed="rId3">
            <a:alphaModFix/>
          </a:blip>
          <a:stretch>
            <a:fillRect/>
          </a:stretch>
        </p:blipFill>
        <p:spPr>
          <a:xfrm>
            <a:off x="7437425" y="4522753"/>
            <a:ext cx="906375" cy="4758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7"/>
          <p:cNvSpPr/>
          <p:nvPr/>
        </p:nvSpPr>
        <p:spPr>
          <a:xfrm>
            <a:off x="8596792" y="4601400"/>
            <a:ext cx="318600" cy="318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553" name="Google Shape;553;p77"/>
          <p:cNvSpPr txBox="1"/>
          <p:nvPr>
            <p:ph idx="12" type="sldNum"/>
          </p:nvPr>
        </p:nvSpPr>
        <p:spPr>
          <a:xfrm>
            <a:off x="8481759" y="4563888"/>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554" name="Google Shape;554;p77"/>
          <p:cNvSpPr txBox="1"/>
          <p:nvPr>
            <p:ph idx="4294967295" type="body"/>
          </p:nvPr>
        </p:nvSpPr>
        <p:spPr>
          <a:xfrm>
            <a:off x="4514000" y="1628900"/>
            <a:ext cx="3863100" cy="347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Do users clearly understand their health scores?</a:t>
            </a:r>
            <a:endParaRPr sz="1200"/>
          </a:p>
          <a:p>
            <a:pPr indent="0" lvl="0" marL="0" rtl="0" algn="l">
              <a:spcBef>
                <a:spcPts val="0"/>
              </a:spcBef>
              <a:spcAft>
                <a:spcPts val="0"/>
              </a:spcAft>
              <a:buNone/>
            </a:pPr>
            <a:r>
              <a:t/>
            </a:r>
            <a:endParaRPr sz="200"/>
          </a:p>
          <a:p>
            <a:pPr indent="0" lvl="0" marL="0" rtl="0" algn="l">
              <a:spcBef>
                <a:spcPts val="0"/>
              </a:spcBef>
              <a:spcAft>
                <a:spcPts val="0"/>
              </a:spcAft>
              <a:buNone/>
            </a:pPr>
            <a:r>
              <a:rPr lang="en" sz="1200"/>
              <a:t>Can users determine appropriate actions based on their test results?</a:t>
            </a:r>
            <a:endParaRPr sz="1200"/>
          </a:p>
          <a:p>
            <a:pPr indent="0" lvl="0" marL="0" rtl="0" algn="l">
              <a:spcBef>
                <a:spcPts val="0"/>
              </a:spcBef>
              <a:spcAft>
                <a:spcPts val="0"/>
              </a:spcAft>
              <a:buNone/>
            </a:pPr>
            <a:r>
              <a:t/>
            </a:r>
            <a:endParaRPr sz="200"/>
          </a:p>
          <a:p>
            <a:pPr indent="0" lvl="0" marL="0" rtl="0" algn="l">
              <a:spcBef>
                <a:spcPts val="0"/>
              </a:spcBef>
              <a:spcAft>
                <a:spcPts val="0"/>
              </a:spcAft>
              <a:buNone/>
            </a:pPr>
            <a:r>
              <a:rPr lang="en" sz="1200"/>
              <a:t>How intuitive is it for users to navigate the app and find relevant information?</a:t>
            </a:r>
            <a:endParaRPr sz="1200"/>
          </a:p>
          <a:p>
            <a:pPr indent="0" lvl="0" marL="0" rtl="0" algn="l">
              <a:spcBef>
                <a:spcPts val="0"/>
              </a:spcBef>
              <a:spcAft>
                <a:spcPts val="0"/>
              </a:spcAft>
              <a:buNone/>
            </a:pPr>
            <a:r>
              <a:t/>
            </a:r>
            <a:endParaRPr sz="200"/>
          </a:p>
          <a:p>
            <a:pPr indent="0" lvl="0" marL="0" rtl="0" algn="l">
              <a:spcBef>
                <a:spcPts val="0"/>
              </a:spcBef>
              <a:spcAft>
                <a:spcPts val="0"/>
              </a:spcAft>
              <a:buNone/>
            </a:pPr>
            <a:r>
              <a:rPr lang="en" sz="1200"/>
              <a:t>What features encourage continued use over time? What helps users develop trust in the product?</a:t>
            </a:r>
            <a:endParaRPr sz="1200"/>
          </a:p>
          <a:p>
            <a:pPr indent="0" lvl="0" marL="0" rtl="0" algn="l">
              <a:spcBef>
                <a:spcPts val="0"/>
              </a:spcBef>
              <a:spcAft>
                <a:spcPts val="0"/>
              </a:spcAft>
              <a:buNone/>
            </a:pPr>
            <a:r>
              <a:t/>
            </a:r>
            <a:endParaRPr sz="200"/>
          </a:p>
          <a:p>
            <a:pPr indent="0" lvl="0" marL="0" rtl="0" algn="l">
              <a:spcBef>
                <a:spcPts val="0"/>
              </a:spcBef>
              <a:spcAft>
                <a:spcPts val="0"/>
              </a:spcAft>
              <a:buNone/>
            </a:pPr>
            <a:r>
              <a:rPr lang="en" sz="1200"/>
              <a:t>What additional features or product improvements would users expect to see?</a:t>
            </a:r>
            <a:endParaRPr sz="1200"/>
          </a:p>
          <a:p>
            <a:pPr indent="0" lvl="0" marL="0" rtl="0" algn="l">
              <a:spcBef>
                <a:spcPts val="0"/>
              </a:spcBef>
              <a:spcAft>
                <a:spcPts val="0"/>
              </a:spcAft>
              <a:buNone/>
            </a:pPr>
            <a:r>
              <a:t/>
            </a:r>
            <a:endParaRPr sz="1200"/>
          </a:p>
        </p:txBody>
      </p:sp>
      <p:sp>
        <p:nvSpPr>
          <p:cNvPr id="555" name="Google Shape;555;p77"/>
          <p:cNvSpPr txBox="1"/>
          <p:nvPr>
            <p:ph idx="3" type="body"/>
          </p:nvPr>
        </p:nvSpPr>
        <p:spPr>
          <a:xfrm>
            <a:off x="575150" y="864450"/>
            <a:ext cx="3402900" cy="34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Qualitative</a:t>
            </a:r>
            <a:endParaRPr>
              <a:latin typeface="Albert Sans"/>
              <a:ea typeface="Albert Sans"/>
              <a:cs typeface="Albert Sans"/>
              <a:sym typeface="Albert Sans"/>
            </a:endParaRPr>
          </a:p>
          <a:p>
            <a:pPr indent="0" lvl="0" marL="0" rtl="0" algn="l">
              <a:spcBef>
                <a:spcPts val="1200"/>
              </a:spcBef>
              <a:spcAft>
                <a:spcPts val="0"/>
              </a:spcAft>
              <a:buNone/>
            </a:pPr>
            <a:r>
              <a:t/>
            </a:r>
            <a:endParaRPr/>
          </a:p>
        </p:txBody>
      </p:sp>
      <p:cxnSp>
        <p:nvCxnSpPr>
          <p:cNvPr id="556" name="Google Shape;556;p77"/>
          <p:cNvCxnSpPr/>
          <p:nvPr/>
        </p:nvCxnSpPr>
        <p:spPr>
          <a:xfrm>
            <a:off x="4248700" y="1043325"/>
            <a:ext cx="600" cy="2446200"/>
          </a:xfrm>
          <a:prstGeom prst="straightConnector1">
            <a:avLst/>
          </a:prstGeom>
          <a:noFill/>
          <a:ln cap="flat" cmpd="sng" w="9525">
            <a:solidFill>
              <a:schemeClr val="accent2"/>
            </a:solidFill>
            <a:prstDash val="solid"/>
            <a:round/>
            <a:headEnd len="med" w="med" type="none"/>
            <a:tailEnd len="med" w="med" type="none"/>
          </a:ln>
        </p:spPr>
      </p:cxnSp>
      <p:sp>
        <p:nvSpPr>
          <p:cNvPr id="557" name="Google Shape;557;p77"/>
          <p:cNvSpPr txBox="1"/>
          <p:nvPr>
            <p:ph idx="3" type="body"/>
          </p:nvPr>
        </p:nvSpPr>
        <p:spPr>
          <a:xfrm>
            <a:off x="4572000" y="864450"/>
            <a:ext cx="3402900" cy="34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Quantitative</a:t>
            </a:r>
            <a:endParaRPr>
              <a:latin typeface="Albert Sans"/>
              <a:ea typeface="Albert Sans"/>
              <a:cs typeface="Albert Sans"/>
              <a:sym typeface="Albert Sans"/>
            </a:endParaRPr>
          </a:p>
          <a:p>
            <a:pPr indent="0" lvl="0" marL="0" rtl="0" algn="l">
              <a:spcBef>
                <a:spcPts val="1200"/>
              </a:spcBef>
              <a:spcAft>
                <a:spcPts val="0"/>
              </a:spcAft>
              <a:buNone/>
            </a:pPr>
            <a:r>
              <a:t/>
            </a:r>
            <a:endParaRPr/>
          </a:p>
        </p:txBody>
      </p:sp>
      <p:sp>
        <p:nvSpPr>
          <p:cNvPr id="558" name="Google Shape;558;p77"/>
          <p:cNvSpPr txBox="1"/>
          <p:nvPr/>
        </p:nvSpPr>
        <p:spPr>
          <a:xfrm>
            <a:off x="4683775" y="1484100"/>
            <a:ext cx="3635100" cy="21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5151B"/>
                </a:solidFill>
                <a:latin typeface="Albert Sans Medium"/>
                <a:ea typeface="Albert Sans Medium"/>
                <a:cs typeface="Albert Sans Medium"/>
                <a:sym typeface="Albert Sans Medium"/>
              </a:rPr>
              <a:t>Self-reported ratings (on a Likert scale) through pre-test and post-test questionnaires</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rPr lang="en">
                <a:solidFill>
                  <a:srgbClr val="15151B"/>
                </a:solidFill>
                <a:latin typeface="Albert Sans Medium"/>
                <a:ea typeface="Albert Sans Medium"/>
                <a:cs typeface="Albert Sans Medium"/>
                <a:sym typeface="Albert Sans Medium"/>
              </a:rPr>
              <a:t>Time to task completion</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rPr lang="en">
                <a:solidFill>
                  <a:srgbClr val="15151B"/>
                </a:solidFill>
                <a:latin typeface="Albert Sans Medium"/>
                <a:ea typeface="Albert Sans Medium"/>
                <a:cs typeface="Albert Sans Medium"/>
                <a:sym typeface="Albert Sans Medium"/>
              </a:rPr>
              <a:t>Number of clicks to task completion</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p:txBody>
      </p:sp>
      <p:sp>
        <p:nvSpPr>
          <p:cNvPr id="559" name="Google Shape;559;p77"/>
          <p:cNvSpPr txBox="1"/>
          <p:nvPr/>
        </p:nvSpPr>
        <p:spPr>
          <a:xfrm>
            <a:off x="553650" y="1484100"/>
            <a:ext cx="3424500" cy="21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5151B"/>
                </a:solidFill>
                <a:latin typeface="Albert Sans Medium"/>
                <a:ea typeface="Albert Sans Medium"/>
                <a:cs typeface="Albert Sans Medium"/>
                <a:sym typeface="Albert Sans Medium"/>
              </a:rPr>
              <a:t>Comments from screening/background survey</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rPr lang="en">
                <a:solidFill>
                  <a:srgbClr val="15151B"/>
                </a:solidFill>
                <a:latin typeface="Albert Sans Medium"/>
                <a:ea typeface="Albert Sans Medium"/>
                <a:cs typeface="Albert Sans Medium"/>
                <a:sym typeface="Albert Sans Medium"/>
              </a:rPr>
              <a:t>Interview quotes</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rPr lang="en">
                <a:solidFill>
                  <a:srgbClr val="15151B"/>
                </a:solidFill>
                <a:latin typeface="Albert Sans Medium"/>
                <a:ea typeface="Albert Sans Medium"/>
                <a:cs typeface="Albert Sans Medium"/>
                <a:sym typeface="Albert Sans Medium"/>
              </a:rPr>
              <a:t>User-generated content based on interviews* and community Facebook group analysis</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p:txBody>
      </p:sp>
      <p:sp>
        <p:nvSpPr>
          <p:cNvPr id="560" name="Google Shape;560;p77"/>
          <p:cNvSpPr txBox="1"/>
          <p:nvPr>
            <p:ph idx="4294967295" type="title"/>
          </p:nvPr>
        </p:nvSpPr>
        <p:spPr>
          <a:xfrm>
            <a:off x="575138" y="327150"/>
            <a:ext cx="27432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dk2"/>
                </a:solidFill>
                <a:latin typeface="Albert Sans"/>
                <a:ea typeface="Albert Sans"/>
                <a:cs typeface="Albert Sans"/>
                <a:sym typeface="Albert Sans"/>
              </a:rPr>
              <a:t>Data collected</a:t>
            </a:r>
            <a:endParaRPr b="1" sz="1400">
              <a:solidFill>
                <a:schemeClr val="dk2"/>
              </a:solidFill>
              <a:latin typeface="Albert Sans"/>
              <a:ea typeface="Albert Sans"/>
              <a:cs typeface="Albert Sans"/>
              <a:sym typeface="Albert Sans"/>
            </a:endParaRPr>
          </a:p>
        </p:txBody>
      </p:sp>
      <p:sp>
        <p:nvSpPr>
          <p:cNvPr id="561" name="Google Shape;561;p77"/>
          <p:cNvSpPr txBox="1"/>
          <p:nvPr/>
        </p:nvSpPr>
        <p:spPr>
          <a:xfrm>
            <a:off x="120375" y="4717250"/>
            <a:ext cx="6216600" cy="1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15151B"/>
                </a:solidFill>
                <a:latin typeface="Albert Sans"/>
                <a:ea typeface="Albert Sans"/>
                <a:cs typeface="Albert Sans"/>
                <a:sym typeface="Albert Sans"/>
              </a:rPr>
              <a:t>*Only collected from one new user due to technical limitations</a:t>
            </a:r>
            <a:endParaRPr sz="900">
              <a:solidFill>
                <a:srgbClr val="15151B"/>
              </a:solidFill>
              <a:latin typeface="Albert Sans"/>
              <a:ea typeface="Albert Sans"/>
              <a:cs typeface="Albert Sans"/>
              <a:sym typeface="Albert Sans"/>
            </a:endParaRPr>
          </a:p>
        </p:txBody>
      </p:sp>
      <p:pic>
        <p:nvPicPr>
          <p:cNvPr id="562" name="Google Shape;562;p77"/>
          <p:cNvPicPr preferRelativeResize="0"/>
          <p:nvPr/>
        </p:nvPicPr>
        <p:blipFill>
          <a:blip r:embed="rId3">
            <a:alphaModFix/>
          </a:blip>
          <a:stretch>
            <a:fillRect/>
          </a:stretch>
        </p:blipFill>
        <p:spPr>
          <a:xfrm>
            <a:off x="7437425" y="4522753"/>
            <a:ext cx="906375" cy="475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566" name="Shape 566"/>
        <p:cNvGrpSpPr/>
        <p:nvPr/>
      </p:nvGrpSpPr>
      <p:grpSpPr>
        <a:xfrm>
          <a:off x="0" y="0"/>
          <a:ext cx="0" cy="0"/>
          <a:chOff x="0" y="0"/>
          <a:chExt cx="0" cy="0"/>
        </a:xfrm>
      </p:grpSpPr>
      <p:sp>
        <p:nvSpPr>
          <p:cNvPr id="567" name="Google Shape;567;p78"/>
          <p:cNvSpPr/>
          <p:nvPr/>
        </p:nvSpPr>
        <p:spPr>
          <a:xfrm>
            <a:off x="8596792" y="4601400"/>
            <a:ext cx="318600" cy="318600"/>
          </a:xfrm>
          <a:prstGeom prst="ellipse">
            <a:avLst/>
          </a:prstGeom>
          <a:solidFill>
            <a:srgbClr val="A1FF5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568" name="Google Shape;568;p78"/>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569" name="Google Shape;569;p78"/>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Results</a:t>
            </a:r>
            <a:endParaRPr>
              <a:solidFill>
                <a:schemeClr val="lt1"/>
              </a:solidFill>
            </a:endParaRPr>
          </a:p>
        </p:txBody>
      </p:sp>
      <p:sp>
        <p:nvSpPr>
          <p:cNvPr id="570" name="Google Shape;570;p78"/>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03</a:t>
            </a:r>
            <a:endParaRPr>
              <a:solidFill>
                <a:schemeClr val="accent1"/>
              </a:solidFill>
            </a:endParaRPr>
          </a:p>
        </p:txBody>
      </p:sp>
      <p:pic>
        <p:nvPicPr>
          <p:cNvPr id="571" name="Google Shape;571;p78"/>
          <p:cNvPicPr preferRelativeResize="0"/>
          <p:nvPr/>
        </p:nvPicPr>
        <p:blipFill>
          <a:blip r:embed="rId3">
            <a:alphaModFix/>
          </a:blip>
          <a:stretch>
            <a:fillRect/>
          </a:stretch>
        </p:blipFill>
        <p:spPr>
          <a:xfrm>
            <a:off x="7372800" y="4593397"/>
            <a:ext cx="1092600" cy="3346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75" name="Shape 575"/>
        <p:cNvGrpSpPr/>
        <p:nvPr/>
      </p:nvGrpSpPr>
      <p:grpSpPr>
        <a:xfrm>
          <a:off x="0" y="0"/>
          <a:ext cx="0" cy="0"/>
          <a:chOff x="0" y="0"/>
          <a:chExt cx="0" cy="0"/>
        </a:xfrm>
      </p:grpSpPr>
      <p:pic>
        <p:nvPicPr>
          <p:cNvPr id="576" name="Google Shape;576;p79" title="Screenshot 2025-03-10 at 4.28.27 PM.png"/>
          <p:cNvPicPr preferRelativeResize="0"/>
          <p:nvPr/>
        </p:nvPicPr>
        <p:blipFill>
          <a:blip r:embed="rId3">
            <a:alphaModFix/>
          </a:blip>
          <a:stretch>
            <a:fillRect/>
          </a:stretch>
        </p:blipFill>
        <p:spPr>
          <a:xfrm>
            <a:off x="3271825" y="3078713"/>
            <a:ext cx="1714760" cy="1204875"/>
          </a:xfrm>
          <a:prstGeom prst="rect">
            <a:avLst/>
          </a:prstGeom>
          <a:noFill/>
          <a:ln>
            <a:noFill/>
          </a:ln>
        </p:spPr>
      </p:pic>
      <p:sp>
        <p:nvSpPr>
          <p:cNvPr id="577" name="Google Shape;577;p79"/>
          <p:cNvSpPr txBox="1"/>
          <p:nvPr>
            <p:ph type="title"/>
          </p:nvPr>
        </p:nvSpPr>
        <p:spPr>
          <a:xfrm>
            <a:off x="545905" y="532875"/>
            <a:ext cx="7860000" cy="8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Albert Sans SemiBold"/>
                <a:ea typeface="Albert Sans SemiBold"/>
                <a:cs typeface="Albert Sans SemiBold"/>
                <a:sym typeface="Albert Sans SemiBold"/>
              </a:rPr>
              <a:t>Data analysis</a:t>
            </a:r>
            <a:r>
              <a:rPr lang="en" sz="1400">
                <a:latin typeface="Albert Sans SemiBold"/>
                <a:ea typeface="Albert Sans SemiBold"/>
                <a:cs typeface="Albert Sans SemiBold"/>
                <a:sym typeface="Albert Sans SemiBold"/>
              </a:rPr>
              <a:t> process</a:t>
            </a:r>
            <a:endParaRPr sz="1400">
              <a:latin typeface="Albert Sans SemiBold"/>
              <a:ea typeface="Albert Sans SemiBold"/>
              <a:cs typeface="Albert Sans SemiBold"/>
              <a:sym typeface="Albert Sans SemiBold"/>
            </a:endParaRPr>
          </a:p>
        </p:txBody>
      </p:sp>
      <p:sp>
        <p:nvSpPr>
          <p:cNvPr id="578" name="Google Shape;578;p79"/>
          <p:cNvSpPr txBox="1"/>
          <p:nvPr>
            <p:ph idx="4" type="subTitle"/>
          </p:nvPr>
        </p:nvSpPr>
        <p:spPr>
          <a:xfrm>
            <a:off x="3358259" y="1020716"/>
            <a:ext cx="21255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400"/>
              <a:t>Affinity Diagramming</a:t>
            </a:r>
            <a:endParaRPr b="0" sz="2400"/>
          </a:p>
        </p:txBody>
      </p:sp>
      <p:sp>
        <p:nvSpPr>
          <p:cNvPr id="579" name="Google Shape;579;p79"/>
          <p:cNvSpPr txBox="1"/>
          <p:nvPr>
            <p:ph idx="1" type="body"/>
          </p:nvPr>
        </p:nvSpPr>
        <p:spPr>
          <a:xfrm>
            <a:off x="585125" y="1945625"/>
            <a:ext cx="2018400" cy="1685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u="none"/>
              <a:t>We sorted notes into codes relating to research goals, i.e. understanding, actionability, ease of navigation, and future enhancements</a:t>
            </a:r>
            <a:endParaRPr u="none"/>
          </a:p>
        </p:txBody>
      </p:sp>
      <p:sp>
        <p:nvSpPr>
          <p:cNvPr id="580" name="Google Shape;580;p79"/>
          <p:cNvSpPr txBox="1"/>
          <p:nvPr>
            <p:ph idx="2" type="body"/>
          </p:nvPr>
        </p:nvSpPr>
        <p:spPr>
          <a:xfrm>
            <a:off x="3391401" y="1945625"/>
            <a:ext cx="2125500" cy="1685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u="none"/>
              <a:t>Usability task responses per user were derived from recordings and categorized by task and user type and mapped based on themes.</a:t>
            </a:r>
            <a:endParaRPr u="none"/>
          </a:p>
          <a:p>
            <a:pPr indent="0" lvl="0" marL="0" rtl="0" algn="l">
              <a:lnSpc>
                <a:spcPct val="115000"/>
              </a:lnSpc>
              <a:spcBef>
                <a:spcPts val="1000"/>
              </a:spcBef>
              <a:spcAft>
                <a:spcPts val="0"/>
              </a:spcAft>
              <a:buClr>
                <a:schemeClr val="dk2"/>
              </a:buClr>
              <a:buSzPts val="1100"/>
              <a:buFont typeface="Arial"/>
              <a:buNone/>
            </a:pPr>
            <a:r>
              <a:t/>
            </a:r>
            <a:endParaRPr u="none"/>
          </a:p>
          <a:p>
            <a:pPr indent="0" lvl="0" marL="0" rtl="0" algn="l">
              <a:spcBef>
                <a:spcPts val="1000"/>
              </a:spcBef>
              <a:spcAft>
                <a:spcPts val="0"/>
              </a:spcAft>
              <a:buClr>
                <a:schemeClr val="dk2"/>
              </a:buClr>
              <a:buSzPts val="1100"/>
              <a:buFont typeface="Arial"/>
              <a:buNone/>
            </a:pPr>
            <a:r>
              <a:t/>
            </a:r>
            <a:endParaRPr/>
          </a:p>
          <a:p>
            <a:pPr indent="0" lvl="0" marL="0" rtl="0" algn="l">
              <a:lnSpc>
                <a:spcPct val="115000"/>
              </a:lnSpc>
              <a:spcBef>
                <a:spcPts val="0"/>
              </a:spcBef>
              <a:spcAft>
                <a:spcPts val="0"/>
              </a:spcAft>
              <a:buNone/>
            </a:pPr>
            <a:r>
              <a:t/>
            </a:r>
            <a:endParaRPr u="none"/>
          </a:p>
          <a:p>
            <a:pPr indent="0" lvl="0" marL="0" rtl="0" algn="l">
              <a:lnSpc>
                <a:spcPct val="115000"/>
              </a:lnSpc>
              <a:spcBef>
                <a:spcPts val="1000"/>
              </a:spcBef>
              <a:spcAft>
                <a:spcPts val="0"/>
              </a:spcAft>
              <a:buClr>
                <a:schemeClr val="dk2"/>
              </a:buClr>
              <a:buSzPts val="1100"/>
              <a:buFont typeface="Arial"/>
              <a:buNone/>
            </a:pPr>
            <a:r>
              <a:t/>
            </a:r>
            <a:endParaRPr u="none"/>
          </a:p>
          <a:p>
            <a:pPr indent="0" lvl="0" marL="0" rtl="0" algn="l">
              <a:spcBef>
                <a:spcPts val="1000"/>
              </a:spcBef>
              <a:spcAft>
                <a:spcPts val="0"/>
              </a:spcAft>
              <a:buNone/>
            </a:pPr>
            <a:r>
              <a:t/>
            </a:r>
            <a:endParaRPr/>
          </a:p>
        </p:txBody>
      </p:sp>
      <p:sp>
        <p:nvSpPr>
          <p:cNvPr id="581" name="Google Shape;581;p79"/>
          <p:cNvSpPr txBox="1"/>
          <p:nvPr>
            <p:ph idx="3" type="subTitle"/>
          </p:nvPr>
        </p:nvSpPr>
        <p:spPr>
          <a:xfrm>
            <a:off x="545900" y="1020713"/>
            <a:ext cx="2125500" cy="92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400"/>
              <a:t>Thematic Analysis</a:t>
            </a:r>
            <a:endParaRPr b="0" sz="2400"/>
          </a:p>
        </p:txBody>
      </p:sp>
      <p:sp>
        <p:nvSpPr>
          <p:cNvPr id="582" name="Google Shape;582;p79"/>
          <p:cNvSpPr txBox="1"/>
          <p:nvPr>
            <p:ph idx="5" type="subTitle"/>
          </p:nvPr>
        </p:nvSpPr>
        <p:spPr>
          <a:xfrm>
            <a:off x="6236900" y="1020725"/>
            <a:ext cx="2360100" cy="8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400"/>
              <a:t>Community Post Analysis</a:t>
            </a:r>
            <a:endParaRPr b="0" sz="2400"/>
          </a:p>
        </p:txBody>
      </p:sp>
      <p:sp>
        <p:nvSpPr>
          <p:cNvPr id="583" name="Google Shape;583;p79"/>
          <p:cNvSpPr txBox="1"/>
          <p:nvPr>
            <p:ph idx="6" type="body"/>
          </p:nvPr>
        </p:nvSpPr>
        <p:spPr>
          <a:xfrm>
            <a:off x="6236900" y="1945625"/>
            <a:ext cx="2360100" cy="1685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u="none"/>
              <a:t>We reviewed the last 30 days (2/6-3/7) worth of posts on the Viome Community Facebook page and categorized user sentiments into categories aligned to our research questions</a:t>
            </a:r>
            <a:endParaRPr u="none"/>
          </a:p>
          <a:p>
            <a:pPr indent="0" lvl="0" marL="0" rtl="0" algn="l">
              <a:spcBef>
                <a:spcPts val="1000"/>
              </a:spcBef>
              <a:spcAft>
                <a:spcPts val="0"/>
              </a:spcAft>
              <a:buNone/>
            </a:pPr>
            <a:r>
              <a:t/>
            </a:r>
            <a:endParaRPr/>
          </a:p>
        </p:txBody>
      </p:sp>
      <p:pic>
        <p:nvPicPr>
          <p:cNvPr id="584" name="Google Shape;584;p79" title="Screenshot 2025-03-10 at 4.27.44 PM.png"/>
          <p:cNvPicPr preferRelativeResize="0"/>
          <p:nvPr/>
        </p:nvPicPr>
        <p:blipFill>
          <a:blip r:embed="rId4">
            <a:alphaModFix/>
          </a:blip>
          <a:stretch>
            <a:fillRect/>
          </a:stretch>
        </p:blipFill>
        <p:spPr>
          <a:xfrm>
            <a:off x="3676875" y="3505250"/>
            <a:ext cx="1893299" cy="1024296"/>
          </a:xfrm>
          <a:prstGeom prst="rect">
            <a:avLst/>
          </a:prstGeom>
          <a:noFill/>
          <a:ln>
            <a:noFill/>
          </a:ln>
        </p:spPr>
      </p:pic>
      <p:pic>
        <p:nvPicPr>
          <p:cNvPr id="585" name="Google Shape;585;p79" title="Screenshot 2025-03-10 at 4.29.18 PM.png"/>
          <p:cNvPicPr preferRelativeResize="0"/>
          <p:nvPr/>
        </p:nvPicPr>
        <p:blipFill rotWithShape="1">
          <a:blip r:embed="rId5">
            <a:alphaModFix/>
          </a:blip>
          <a:srcRect b="0" l="14929" r="-14929" t="0"/>
          <a:stretch/>
        </p:blipFill>
        <p:spPr>
          <a:xfrm>
            <a:off x="6643537" y="3237012"/>
            <a:ext cx="1453695" cy="1204876"/>
          </a:xfrm>
          <a:prstGeom prst="rect">
            <a:avLst/>
          </a:prstGeom>
          <a:noFill/>
          <a:ln>
            <a:noFill/>
          </a:ln>
        </p:spPr>
      </p:pic>
      <p:pic>
        <p:nvPicPr>
          <p:cNvPr id="586" name="Google Shape;586;p79"/>
          <p:cNvPicPr preferRelativeResize="0"/>
          <p:nvPr/>
        </p:nvPicPr>
        <p:blipFill>
          <a:blip r:embed="rId6">
            <a:alphaModFix/>
          </a:blip>
          <a:stretch>
            <a:fillRect/>
          </a:stretch>
        </p:blipFill>
        <p:spPr>
          <a:xfrm>
            <a:off x="7437425" y="4522753"/>
            <a:ext cx="906375" cy="475874"/>
          </a:xfrm>
          <a:prstGeom prst="rect">
            <a:avLst/>
          </a:prstGeom>
          <a:noFill/>
          <a:ln>
            <a:noFill/>
          </a:ln>
        </p:spPr>
      </p:pic>
      <p:sp>
        <p:nvSpPr>
          <p:cNvPr id="587" name="Google Shape;587;p79"/>
          <p:cNvSpPr/>
          <p:nvPr/>
        </p:nvSpPr>
        <p:spPr>
          <a:xfrm>
            <a:off x="8596792" y="4601400"/>
            <a:ext cx="318600" cy="318600"/>
          </a:xfrm>
          <a:prstGeom prst="ellipse">
            <a:avLst/>
          </a:prstGeom>
          <a:solidFill>
            <a:srgbClr val="15151B"/>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588" name="Google Shape;588;p79"/>
          <p:cNvSpPr txBox="1"/>
          <p:nvPr>
            <p:ph idx="12" type="sldNum"/>
          </p:nvPr>
        </p:nvSpPr>
        <p:spPr>
          <a:xfrm>
            <a:off x="8481759" y="4563888"/>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lt1"/>
                </a:solidFill>
                <a:latin typeface="Albert Sans"/>
                <a:ea typeface="Albert Sans"/>
                <a:cs typeface="Albert Sans"/>
                <a:sym typeface="Albert Sans"/>
              </a:rPr>
              <a:t>‹#›</a:t>
            </a:fld>
            <a:endParaRPr sz="1000">
              <a:solidFill>
                <a:schemeClr val="lt1"/>
              </a:solidFill>
              <a:latin typeface="Albert Sans"/>
              <a:ea typeface="Albert Sans"/>
              <a:cs typeface="Albert Sans"/>
              <a:sym typeface="Albert Sans"/>
            </a:endParaRPr>
          </a:p>
        </p:txBody>
      </p:sp>
      <p:pic>
        <p:nvPicPr>
          <p:cNvPr id="589" name="Google Shape;589;p79"/>
          <p:cNvPicPr preferRelativeResize="0"/>
          <p:nvPr/>
        </p:nvPicPr>
        <p:blipFill rotWithShape="1">
          <a:blip r:embed="rId7">
            <a:alphaModFix/>
          </a:blip>
          <a:srcRect b="0" l="0" r="19723" t="0"/>
          <a:stretch/>
        </p:blipFill>
        <p:spPr>
          <a:xfrm>
            <a:off x="585125" y="3128500"/>
            <a:ext cx="2238029" cy="10972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93" name="Shape 593"/>
        <p:cNvGrpSpPr/>
        <p:nvPr/>
      </p:nvGrpSpPr>
      <p:grpSpPr>
        <a:xfrm>
          <a:off x="0" y="0"/>
          <a:ext cx="0" cy="0"/>
          <a:chOff x="0" y="0"/>
          <a:chExt cx="0" cy="0"/>
        </a:xfrm>
      </p:grpSpPr>
      <p:sp>
        <p:nvSpPr>
          <p:cNvPr id="594" name="Google Shape;594;p80"/>
          <p:cNvSpPr/>
          <p:nvPr/>
        </p:nvSpPr>
        <p:spPr>
          <a:xfrm>
            <a:off x="3513450" y="1759700"/>
            <a:ext cx="2124300" cy="1877400"/>
          </a:xfrm>
          <a:prstGeom prst="roundRect">
            <a:avLst>
              <a:gd fmla="val 6116" name="adj"/>
            </a:avLst>
          </a:prstGeom>
          <a:solidFill>
            <a:schemeClr val="lt1"/>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sz="1100">
                <a:solidFill>
                  <a:schemeClr val="dk2"/>
                </a:solidFill>
                <a:latin typeface="Albert Sans"/>
                <a:ea typeface="Albert Sans"/>
                <a:cs typeface="Albert Sans"/>
                <a:sym typeface="Albert Sans"/>
              </a:rPr>
              <a:t>Areas where users find their own workarounds</a:t>
            </a:r>
            <a:endParaRPr sz="1100">
              <a:solidFill>
                <a:schemeClr val="dk2"/>
              </a:solidFill>
              <a:latin typeface="Albert Sans"/>
              <a:ea typeface="Albert Sans"/>
              <a:cs typeface="Albert Sans"/>
              <a:sym typeface="Albert Sans"/>
            </a:endParaRPr>
          </a:p>
          <a:p>
            <a:pPr indent="0" lvl="0" marL="0" rtl="0" algn="l">
              <a:lnSpc>
                <a:spcPct val="115000"/>
              </a:lnSpc>
              <a:spcBef>
                <a:spcPts val="1200"/>
              </a:spcBef>
              <a:spcAft>
                <a:spcPts val="1200"/>
              </a:spcAft>
              <a:buNone/>
            </a:pPr>
            <a:r>
              <a:rPr lang="en" sz="1100">
                <a:solidFill>
                  <a:schemeClr val="dk2"/>
                </a:solidFill>
                <a:latin typeface="Albert Sans"/>
                <a:ea typeface="Albert Sans"/>
                <a:cs typeface="Albert Sans"/>
                <a:sym typeface="Albert Sans"/>
              </a:rPr>
              <a:t>Lack of connection between recommendation and action</a:t>
            </a:r>
            <a:endParaRPr>
              <a:latin typeface="Albert Sans"/>
              <a:ea typeface="Albert Sans"/>
              <a:cs typeface="Albert Sans"/>
              <a:sym typeface="Albert Sans"/>
            </a:endParaRPr>
          </a:p>
        </p:txBody>
      </p:sp>
      <p:sp>
        <p:nvSpPr>
          <p:cNvPr id="595" name="Google Shape;595;p80"/>
          <p:cNvSpPr/>
          <p:nvPr/>
        </p:nvSpPr>
        <p:spPr>
          <a:xfrm>
            <a:off x="1063000" y="1759625"/>
            <a:ext cx="2125500" cy="1877400"/>
          </a:xfrm>
          <a:prstGeom prst="roundRect">
            <a:avLst>
              <a:gd fmla="val 6116" name="adj"/>
            </a:avLst>
          </a:prstGeom>
          <a:solidFill>
            <a:schemeClr val="lt1"/>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sz="1100">
                <a:solidFill>
                  <a:schemeClr val="dk2"/>
                </a:solidFill>
                <a:latin typeface="Albert Sans"/>
                <a:ea typeface="Albert Sans"/>
                <a:cs typeface="Albert Sans"/>
                <a:sym typeface="Albert Sans"/>
              </a:rPr>
              <a:t>Minor navigation challenges</a:t>
            </a:r>
            <a:endParaRPr sz="1100">
              <a:solidFill>
                <a:schemeClr val="dk2"/>
              </a:solidFill>
              <a:latin typeface="Albert Sans"/>
              <a:ea typeface="Albert Sans"/>
              <a:cs typeface="Albert Sans"/>
              <a:sym typeface="Albert Sans"/>
            </a:endParaRPr>
          </a:p>
          <a:p>
            <a:pPr indent="0" lvl="0" marL="0" rtl="0" algn="l">
              <a:lnSpc>
                <a:spcPct val="115000"/>
              </a:lnSpc>
              <a:spcBef>
                <a:spcPts val="1200"/>
              </a:spcBef>
              <a:spcAft>
                <a:spcPts val="0"/>
              </a:spcAft>
              <a:buNone/>
            </a:pPr>
            <a:r>
              <a:rPr lang="en" sz="1100">
                <a:solidFill>
                  <a:schemeClr val="dk2"/>
                </a:solidFill>
                <a:latin typeface="Albert Sans"/>
                <a:ea typeface="Albert Sans"/>
                <a:cs typeface="Albert Sans"/>
                <a:sym typeface="Albert Sans"/>
              </a:rPr>
              <a:t>Visual layout preferences </a:t>
            </a:r>
            <a:endParaRPr sz="1100">
              <a:solidFill>
                <a:schemeClr val="dk2"/>
              </a:solidFill>
              <a:latin typeface="Albert Sans"/>
              <a:ea typeface="Albert Sans"/>
              <a:cs typeface="Albert Sans"/>
              <a:sym typeface="Albert Sans"/>
            </a:endParaRPr>
          </a:p>
          <a:p>
            <a:pPr indent="0" lvl="0" marL="0" rtl="0" algn="l">
              <a:lnSpc>
                <a:spcPct val="115000"/>
              </a:lnSpc>
              <a:spcBef>
                <a:spcPts val="1200"/>
              </a:spcBef>
              <a:spcAft>
                <a:spcPts val="1200"/>
              </a:spcAft>
              <a:buNone/>
            </a:pPr>
            <a:r>
              <a:rPr lang="en" sz="1100">
                <a:solidFill>
                  <a:schemeClr val="dk2"/>
                </a:solidFill>
                <a:latin typeface="Albert Sans"/>
                <a:ea typeface="Albert Sans"/>
                <a:cs typeface="Albert Sans"/>
                <a:sym typeface="Albert Sans"/>
              </a:rPr>
              <a:t>Minor trust concerns </a:t>
            </a:r>
            <a:endParaRPr>
              <a:latin typeface="Albert Sans"/>
              <a:ea typeface="Albert Sans"/>
              <a:cs typeface="Albert Sans"/>
              <a:sym typeface="Albert Sans"/>
            </a:endParaRPr>
          </a:p>
        </p:txBody>
      </p:sp>
      <p:sp>
        <p:nvSpPr>
          <p:cNvPr id="596" name="Google Shape;596;p80"/>
          <p:cNvSpPr/>
          <p:nvPr/>
        </p:nvSpPr>
        <p:spPr>
          <a:xfrm>
            <a:off x="5962700" y="1759750"/>
            <a:ext cx="2123400" cy="1877400"/>
          </a:xfrm>
          <a:prstGeom prst="roundRect">
            <a:avLst>
              <a:gd fmla="val 6116" name="adj"/>
            </a:avLst>
          </a:prstGeom>
          <a:solidFill>
            <a:schemeClr val="lt1"/>
          </a:solidFill>
          <a:ln cap="flat" cmpd="sng" w="952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t/>
            </a:r>
            <a:endParaRPr sz="1100">
              <a:solidFill>
                <a:schemeClr val="dk2"/>
              </a:solidFill>
              <a:latin typeface="Albert Sans"/>
              <a:ea typeface="Albert Sans"/>
              <a:cs typeface="Albert Sans"/>
              <a:sym typeface="Albert Sans"/>
            </a:endParaRPr>
          </a:p>
          <a:p>
            <a:pPr indent="0" lvl="0" marL="0" rtl="0" algn="l">
              <a:lnSpc>
                <a:spcPct val="115000"/>
              </a:lnSpc>
              <a:spcBef>
                <a:spcPts val="1200"/>
              </a:spcBef>
              <a:spcAft>
                <a:spcPts val="0"/>
              </a:spcAft>
              <a:buNone/>
            </a:pPr>
            <a:r>
              <a:rPr lang="en" sz="1100">
                <a:solidFill>
                  <a:schemeClr val="dk2"/>
                </a:solidFill>
                <a:latin typeface="Albert Sans"/>
                <a:ea typeface="Albert Sans"/>
                <a:cs typeface="Albert Sans"/>
                <a:sym typeface="Albert Sans"/>
              </a:rPr>
              <a:t>Discourages user from coming back to the app</a:t>
            </a:r>
            <a:endParaRPr sz="1100">
              <a:solidFill>
                <a:schemeClr val="dk2"/>
              </a:solidFill>
              <a:latin typeface="Albert Sans"/>
              <a:ea typeface="Albert Sans"/>
              <a:cs typeface="Albert Sans"/>
              <a:sym typeface="Albert Sans"/>
            </a:endParaRPr>
          </a:p>
          <a:p>
            <a:pPr indent="0" lvl="0" marL="0" rtl="0" algn="l">
              <a:lnSpc>
                <a:spcPct val="115000"/>
              </a:lnSpc>
              <a:spcBef>
                <a:spcPts val="1200"/>
              </a:spcBef>
              <a:spcAft>
                <a:spcPts val="0"/>
              </a:spcAft>
              <a:buNone/>
            </a:pPr>
            <a:r>
              <a:rPr lang="en" sz="1100">
                <a:solidFill>
                  <a:schemeClr val="dk2"/>
                </a:solidFill>
                <a:latin typeface="Albert Sans"/>
                <a:ea typeface="Albert Sans"/>
                <a:cs typeface="Albert Sans"/>
                <a:sym typeface="Albert Sans"/>
              </a:rPr>
              <a:t>Discourages user from making future purchases</a:t>
            </a:r>
            <a:endParaRPr sz="1100">
              <a:solidFill>
                <a:schemeClr val="dk2"/>
              </a:solidFill>
              <a:latin typeface="Albert Sans"/>
              <a:ea typeface="Albert Sans"/>
              <a:cs typeface="Albert Sans"/>
              <a:sym typeface="Albert Sans"/>
            </a:endParaRPr>
          </a:p>
          <a:p>
            <a:pPr indent="0" lvl="0" marL="0" rtl="0" algn="l">
              <a:lnSpc>
                <a:spcPct val="115000"/>
              </a:lnSpc>
              <a:spcBef>
                <a:spcPts val="1200"/>
              </a:spcBef>
              <a:spcAft>
                <a:spcPts val="1200"/>
              </a:spcAft>
              <a:buNone/>
            </a:pPr>
            <a:r>
              <a:rPr lang="en" sz="1100">
                <a:solidFill>
                  <a:schemeClr val="dk2"/>
                </a:solidFill>
                <a:latin typeface="Albert Sans"/>
                <a:ea typeface="Albert Sans"/>
                <a:cs typeface="Albert Sans"/>
                <a:sym typeface="Albert Sans"/>
              </a:rPr>
              <a:t>Major trust concerns</a:t>
            </a:r>
            <a:endParaRPr sz="1100">
              <a:solidFill>
                <a:schemeClr val="dk2"/>
              </a:solidFill>
              <a:latin typeface="Albert Sans"/>
              <a:ea typeface="Albert Sans"/>
              <a:cs typeface="Albert Sans"/>
              <a:sym typeface="Albert Sans"/>
            </a:endParaRPr>
          </a:p>
        </p:txBody>
      </p:sp>
      <p:sp>
        <p:nvSpPr>
          <p:cNvPr id="597" name="Google Shape;597;p80"/>
          <p:cNvSpPr/>
          <p:nvPr/>
        </p:nvSpPr>
        <p:spPr>
          <a:xfrm>
            <a:off x="1064488" y="1705081"/>
            <a:ext cx="2125500" cy="360300"/>
          </a:xfrm>
          <a:prstGeom prst="round2SameRect">
            <a:avLst>
              <a:gd fmla="val 24850" name="adj1"/>
              <a:gd fmla="val 0" name="adj2"/>
            </a:avLst>
          </a:prstGeom>
          <a:solidFill>
            <a:srgbClr val="B6D7A8"/>
          </a:solidFill>
          <a:ln cap="flat" cmpd="sng" w="19050">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p:txBody>
      </p:sp>
      <p:sp>
        <p:nvSpPr>
          <p:cNvPr id="598" name="Google Shape;598;p80"/>
          <p:cNvSpPr/>
          <p:nvPr/>
        </p:nvSpPr>
        <p:spPr>
          <a:xfrm>
            <a:off x="5963309" y="1705081"/>
            <a:ext cx="2123400" cy="360300"/>
          </a:xfrm>
          <a:prstGeom prst="round2SameRect">
            <a:avLst>
              <a:gd fmla="val 24850" name="adj1"/>
              <a:gd fmla="val 0" name="adj2"/>
            </a:avLst>
          </a:prstGeom>
          <a:solidFill>
            <a:srgbClr val="EA9999"/>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p:txBody>
      </p:sp>
      <p:sp>
        <p:nvSpPr>
          <p:cNvPr id="599" name="Google Shape;599;p80"/>
          <p:cNvSpPr/>
          <p:nvPr/>
        </p:nvSpPr>
        <p:spPr>
          <a:xfrm>
            <a:off x="3514934" y="1705081"/>
            <a:ext cx="2124300" cy="360300"/>
          </a:xfrm>
          <a:prstGeom prst="round2SameRect">
            <a:avLst>
              <a:gd fmla="val 24850" name="adj1"/>
              <a:gd fmla="val 0" name="adj2"/>
            </a:avLst>
          </a:prstGeom>
          <a:solidFill>
            <a:srgbClr val="FFD966"/>
          </a:solidFill>
          <a:ln cap="flat" cmpd="sng" w="1905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p:txBody>
      </p:sp>
      <p:sp>
        <p:nvSpPr>
          <p:cNvPr id="600" name="Google Shape;600;p80"/>
          <p:cNvSpPr/>
          <p:nvPr/>
        </p:nvSpPr>
        <p:spPr>
          <a:xfrm>
            <a:off x="8596792" y="4601400"/>
            <a:ext cx="318600" cy="318600"/>
          </a:xfrm>
          <a:prstGeom prst="ellipse">
            <a:avLst/>
          </a:prstGeom>
          <a:solidFill>
            <a:srgbClr val="15151B"/>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rgbClr val="15151B"/>
              </a:solidFill>
              <a:latin typeface="Albert Sans"/>
              <a:ea typeface="Albert Sans"/>
              <a:cs typeface="Albert Sans"/>
              <a:sym typeface="Albert Sans"/>
            </a:endParaRPr>
          </a:p>
        </p:txBody>
      </p:sp>
      <p:sp>
        <p:nvSpPr>
          <p:cNvPr id="601" name="Google Shape;601;p80"/>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lt1"/>
                </a:solidFill>
                <a:latin typeface="Albert Sans"/>
                <a:ea typeface="Albert Sans"/>
                <a:cs typeface="Albert Sans"/>
                <a:sym typeface="Albert Sans"/>
              </a:rPr>
              <a:t>‹#›</a:t>
            </a:fld>
            <a:endParaRPr sz="1000">
              <a:solidFill>
                <a:schemeClr val="lt1"/>
              </a:solidFill>
              <a:latin typeface="Albert Sans"/>
              <a:ea typeface="Albert Sans"/>
              <a:cs typeface="Albert Sans"/>
              <a:sym typeface="Albert Sans"/>
            </a:endParaRPr>
          </a:p>
        </p:txBody>
      </p:sp>
      <p:sp>
        <p:nvSpPr>
          <p:cNvPr id="602" name="Google Shape;602;p80"/>
          <p:cNvSpPr txBox="1"/>
          <p:nvPr>
            <p:ph idx="3" type="subTitle"/>
          </p:nvPr>
        </p:nvSpPr>
        <p:spPr>
          <a:xfrm>
            <a:off x="1080512" y="1678950"/>
            <a:ext cx="18846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a:t>Low</a:t>
            </a:r>
            <a:endParaRPr b="0"/>
          </a:p>
          <a:p>
            <a:pPr indent="0" lvl="0" marL="0" rtl="0" algn="l">
              <a:spcBef>
                <a:spcPts val="0"/>
              </a:spcBef>
              <a:spcAft>
                <a:spcPts val="0"/>
              </a:spcAft>
              <a:buNone/>
            </a:pPr>
            <a:r>
              <a:t/>
            </a:r>
            <a:endParaRPr b="0"/>
          </a:p>
        </p:txBody>
      </p:sp>
      <p:sp>
        <p:nvSpPr>
          <p:cNvPr id="603" name="Google Shape;603;p80"/>
          <p:cNvSpPr txBox="1"/>
          <p:nvPr>
            <p:ph idx="4" type="subTitle"/>
          </p:nvPr>
        </p:nvSpPr>
        <p:spPr>
          <a:xfrm>
            <a:off x="3526562" y="1678950"/>
            <a:ext cx="18846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a:t>Medium</a:t>
            </a:r>
            <a:endParaRPr b="0"/>
          </a:p>
          <a:p>
            <a:pPr indent="0" lvl="0" marL="0" rtl="0" algn="l">
              <a:spcBef>
                <a:spcPts val="0"/>
              </a:spcBef>
              <a:spcAft>
                <a:spcPts val="0"/>
              </a:spcAft>
              <a:buNone/>
            </a:pPr>
            <a:r>
              <a:t/>
            </a:r>
            <a:endParaRPr b="0"/>
          </a:p>
        </p:txBody>
      </p:sp>
      <p:sp>
        <p:nvSpPr>
          <p:cNvPr id="604" name="Google Shape;604;p80"/>
          <p:cNvSpPr txBox="1"/>
          <p:nvPr>
            <p:ph idx="5" type="subTitle"/>
          </p:nvPr>
        </p:nvSpPr>
        <p:spPr>
          <a:xfrm>
            <a:off x="5972612" y="1678950"/>
            <a:ext cx="18171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a:t>High</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p:txBody>
      </p:sp>
      <p:sp>
        <p:nvSpPr>
          <p:cNvPr id="605" name="Google Shape;605;p80"/>
          <p:cNvSpPr txBox="1"/>
          <p:nvPr>
            <p:ph type="title"/>
          </p:nvPr>
        </p:nvSpPr>
        <p:spPr>
          <a:xfrm>
            <a:off x="941730" y="848550"/>
            <a:ext cx="7860000" cy="8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Evaluation of issue priority</a:t>
            </a:r>
            <a:endParaRPr sz="2400"/>
          </a:p>
        </p:txBody>
      </p:sp>
      <p:pic>
        <p:nvPicPr>
          <p:cNvPr id="606" name="Google Shape;606;p80"/>
          <p:cNvPicPr preferRelativeResize="0"/>
          <p:nvPr/>
        </p:nvPicPr>
        <p:blipFill>
          <a:blip r:embed="rId4">
            <a:alphaModFix/>
          </a:blip>
          <a:stretch>
            <a:fillRect/>
          </a:stretch>
        </p:blipFill>
        <p:spPr>
          <a:xfrm>
            <a:off x="7437425" y="4522753"/>
            <a:ext cx="906375" cy="475874"/>
          </a:xfrm>
          <a:prstGeom prst="rect">
            <a:avLst/>
          </a:prstGeom>
          <a:noFill/>
          <a:ln>
            <a:noFill/>
          </a:ln>
        </p:spPr>
      </p:pic>
      <p:grpSp>
        <p:nvGrpSpPr>
          <p:cNvPr id="607" name="Google Shape;607;p80"/>
          <p:cNvGrpSpPr/>
          <p:nvPr/>
        </p:nvGrpSpPr>
        <p:grpSpPr>
          <a:xfrm>
            <a:off x="941725" y="3881050"/>
            <a:ext cx="7309500" cy="24000"/>
            <a:chOff x="941725" y="3881050"/>
            <a:chExt cx="7309500" cy="24000"/>
          </a:xfrm>
        </p:grpSpPr>
        <p:cxnSp>
          <p:nvCxnSpPr>
            <p:cNvPr id="608" name="Google Shape;608;p80"/>
            <p:cNvCxnSpPr/>
            <p:nvPr/>
          </p:nvCxnSpPr>
          <p:spPr>
            <a:xfrm>
              <a:off x="4915825" y="3895450"/>
              <a:ext cx="3335400" cy="9600"/>
            </a:xfrm>
            <a:prstGeom prst="straightConnector1">
              <a:avLst/>
            </a:prstGeom>
            <a:noFill/>
            <a:ln cap="flat" cmpd="sng" w="9525">
              <a:solidFill>
                <a:schemeClr val="dk2"/>
              </a:solidFill>
              <a:prstDash val="solid"/>
              <a:round/>
              <a:headEnd len="med" w="med" type="none"/>
              <a:tailEnd len="med" w="med" type="triangle"/>
            </a:ln>
          </p:spPr>
        </p:cxnSp>
        <p:cxnSp>
          <p:nvCxnSpPr>
            <p:cNvPr id="609" name="Google Shape;609;p80"/>
            <p:cNvCxnSpPr/>
            <p:nvPr/>
          </p:nvCxnSpPr>
          <p:spPr>
            <a:xfrm rot="10800000">
              <a:off x="941725" y="3881050"/>
              <a:ext cx="3974100" cy="14400"/>
            </a:xfrm>
            <a:prstGeom prst="straightConnector1">
              <a:avLst/>
            </a:prstGeom>
            <a:noFill/>
            <a:ln cap="flat" cmpd="sng" w="9525">
              <a:solidFill>
                <a:schemeClr val="dk2"/>
              </a:solidFill>
              <a:prstDash val="solid"/>
              <a:round/>
              <a:headEnd len="med" w="med" type="none"/>
              <a:tailEnd len="med" w="med" type="triangle"/>
            </a:ln>
          </p:spPr>
        </p:cxnSp>
      </p:grpSp>
      <p:sp>
        <p:nvSpPr>
          <p:cNvPr id="610" name="Google Shape;610;p80"/>
          <p:cNvSpPr txBox="1"/>
          <p:nvPr/>
        </p:nvSpPr>
        <p:spPr>
          <a:xfrm>
            <a:off x="2947900" y="3955100"/>
            <a:ext cx="3373500" cy="60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Albert Sans"/>
                <a:ea typeface="Albert Sans"/>
                <a:cs typeface="Albert Sans"/>
                <a:sym typeface="Albert Sans"/>
              </a:rPr>
              <a:t>Number of user quotes,</a:t>
            </a:r>
            <a:endParaRPr sz="1200">
              <a:solidFill>
                <a:schemeClr val="dk2"/>
              </a:solidFill>
              <a:latin typeface="Albert Sans"/>
              <a:ea typeface="Albert Sans"/>
              <a:cs typeface="Albert Sans"/>
              <a:sym typeface="Albert Sans"/>
            </a:endParaRPr>
          </a:p>
          <a:p>
            <a:pPr indent="0" lvl="0" marL="0" rtl="0" algn="ctr">
              <a:spcBef>
                <a:spcPts val="0"/>
              </a:spcBef>
              <a:spcAft>
                <a:spcPts val="0"/>
              </a:spcAft>
              <a:buNone/>
            </a:pPr>
            <a:r>
              <a:rPr lang="en" sz="1200">
                <a:solidFill>
                  <a:schemeClr val="dk2"/>
                </a:solidFill>
                <a:latin typeface="Albert Sans"/>
                <a:ea typeface="Albert Sans"/>
                <a:cs typeface="Albert Sans"/>
                <a:sym typeface="Albert Sans"/>
              </a:rPr>
              <a:t>Time / number of clicks </a:t>
            </a:r>
            <a:r>
              <a:rPr lang="en" sz="1200">
                <a:solidFill>
                  <a:schemeClr val="dk2"/>
                </a:solidFill>
                <a:latin typeface="Albert Sans"/>
                <a:ea typeface="Albert Sans"/>
                <a:cs typeface="Albert Sans"/>
                <a:sym typeface="Albert Sans"/>
              </a:rPr>
              <a:t>to task completion</a:t>
            </a:r>
            <a:endParaRPr sz="1200">
              <a:solidFill>
                <a:schemeClr val="dk2"/>
              </a:solidFill>
              <a:latin typeface="Albert Sans"/>
              <a:ea typeface="Albert Sans"/>
              <a:cs typeface="Albert Sans"/>
              <a:sym typeface="Albert Sans"/>
            </a:endParaRPr>
          </a:p>
        </p:txBody>
      </p:sp>
      <p:sp>
        <p:nvSpPr>
          <p:cNvPr id="611" name="Google Shape;611;p80"/>
          <p:cNvSpPr txBox="1"/>
          <p:nvPr/>
        </p:nvSpPr>
        <p:spPr>
          <a:xfrm>
            <a:off x="913175" y="3906250"/>
            <a:ext cx="4449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Albert Sans"/>
                <a:ea typeface="Albert Sans"/>
                <a:cs typeface="Albert Sans"/>
                <a:sym typeface="Albert Sans"/>
              </a:rPr>
              <a:t>Low</a:t>
            </a:r>
            <a:endParaRPr sz="1100">
              <a:solidFill>
                <a:schemeClr val="dk1"/>
              </a:solidFill>
              <a:latin typeface="Albert Sans"/>
              <a:ea typeface="Albert Sans"/>
              <a:cs typeface="Albert Sans"/>
              <a:sym typeface="Albert Sans"/>
            </a:endParaRPr>
          </a:p>
        </p:txBody>
      </p:sp>
      <p:sp>
        <p:nvSpPr>
          <p:cNvPr id="612" name="Google Shape;612;p80"/>
          <p:cNvSpPr txBox="1"/>
          <p:nvPr/>
        </p:nvSpPr>
        <p:spPr>
          <a:xfrm>
            <a:off x="7680950" y="3906250"/>
            <a:ext cx="6288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Albert Sans"/>
                <a:ea typeface="Albert Sans"/>
                <a:cs typeface="Albert Sans"/>
                <a:sym typeface="Albert Sans"/>
              </a:rPr>
              <a:t>High</a:t>
            </a:r>
            <a:endParaRPr sz="1100">
              <a:solidFill>
                <a:schemeClr val="dk1"/>
              </a:solidFill>
              <a:latin typeface="Albert Sans"/>
              <a:ea typeface="Albert Sans"/>
              <a:cs typeface="Albert Sans"/>
              <a:sym typeface="Albert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1"/>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618" name="Google Shape;618;p81"/>
          <p:cNvSpPr txBox="1"/>
          <p:nvPr>
            <p:ph idx="2" type="title"/>
          </p:nvPr>
        </p:nvSpPr>
        <p:spPr>
          <a:xfrm>
            <a:off x="956150" y="394200"/>
            <a:ext cx="4607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Findings at a Glance</a:t>
            </a:r>
            <a:endParaRPr sz="3600"/>
          </a:p>
        </p:txBody>
      </p:sp>
      <p:sp>
        <p:nvSpPr>
          <p:cNvPr id="619" name="Google Shape;619;p81"/>
          <p:cNvSpPr/>
          <p:nvPr/>
        </p:nvSpPr>
        <p:spPr>
          <a:xfrm flipH="1" rot="2700000">
            <a:off x="2828735" y="1322567"/>
            <a:ext cx="1070843" cy="1070843"/>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81"/>
          <p:cNvSpPr txBox="1"/>
          <p:nvPr/>
        </p:nvSpPr>
        <p:spPr>
          <a:xfrm>
            <a:off x="2789496" y="1617259"/>
            <a:ext cx="1149300" cy="4815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n">
                <a:solidFill>
                  <a:schemeClr val="accent3"/>
                </a:solidFill>
                <a:latin typeface="Albert Sans"/>
                <a:ea typeface="Albert Sans"/>
                <a:cs typeface="Albert Sans"/>
                <a:sym typeface="Albert Sans"/>
              </a:rPr>
              <a:t>14%</a:t>
            </a:r>
            <a:endParaRPr>
              <a:solidFill>
                <a:schemeClr val="accent3"/>
              </a:solidFill>
              <a:latin typeface="Albert Sans"/>
              <a:ea typeface="Albert Sans"/>
              <a:cs typeface="Albert Sans"/>
              <a:sym typeface="Albert Sans"/>
            </a:endParaRPr>
          </a:p>
          <a:p>
            <a:pPr indent="0" lvl="0" marL="0" marR="0" rtl="0" algn="ctr">
              <a:spcBef>
                <a:spcPts val="0"/>
              </a:spcBef>
              <a:spcAft>
                <a:spcPts val="0"/>
              </a:spcAft>
              <a:buNone/>
            </a:pPr>
            <a:r>
              <a:rPr lang="en" sz="1000">
                <a:solidFill>
                  <a:schemeClr val="accent3"/>
                </a:solidFill>
                <a:latin typeface="Albert Sans"/>
                <a:ea typeface="Albert Sans"/>
                <a:cs typeface="Albert Sans"/>
                <a:sym typeface="Albert Sans"/>
              </a:rPr>
              <a:t>(12/84)</a:t>
            </a:r>
            <a:endParaRPr sz="1000">
              <a:solidFill>
                <a:schemeClr val="accent3"/>
              </a:solidFill>
              <a:latin typeface="Albert Sans"/>
              <a:ea typeface="Albert Sans"/>
              <a:cs typeface="Albert Sans"/>
              <a:sym typeface="Albert Sans"/>
            </a:endParaRPr>
          </a:p>
        </p:txBody>
      </p:sp>
      <p:grpSp>
        <p:nvGrpSpPr>
          <p:cNvPr id="621" name="Google Shape;621;p81"/>
          <p:cNvGrpSpPr/>
          <p:nvPr/>
        </p:nvGrpSpPr>
        <p:grpSpPr>
          <a:xfrm>
            <a:off x="5229250" y="1052398"/>
            <a:ext cx="1149300" cy="865200"/>
            <a:chOff x="5229250" y="1303798"/>
            <a:chExt cx="1149300" cy="865200"/>
          </a:xfrm>
        </p:grpSpPr>
        <p:sp>
          <p:nvSpPr>
            <p:cNvPr id="622" name="Google Shape;622;p81"/>
            <p:cNvSpPr/>
            <p:nvPr/>
          </p:nvSpPr>
          <p:spPr>
            <a:xfrm flipH="1" rot="-2700000">
              <a:off x="5498017" y="1430504"/>
              <a:ext cx="611789" cy="61178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1"/>
            <p:cNvSpPr txBox="1"/>
            <p:nvPr/>
          </p:nvSpPr>
          <p:spPr>
            <a:xfrm>
              <a:off x="5229250" y="1495659"/>
              <a:ext cx="1149300" cy="4815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1100">
                  <a:solidFill>
                    <a:schemeClr val="lt1"/>
                  </a:solidFill>
                  <a:latin typeface="Albert Sans"/>
                  <a:ea typeface="Albert Sans"/>
                  <a:cs typeface="Albert Sans"/>
                  <a:sym typeface="Albert Sans"/>
                </a:rPr>
                <a:t>11%</a:t>
              </a:r>
              <a:endParaRPr sz="1100">
                <a:solidFill>
                  <a:schemeClr val="lt1"/>
                </a:solidFill>
                <a:latin typeface="Albert Sans"/>
                <a:ea typeface="Albert Sans"/>
                <a:cs typeface="Albert Sans"/>
                <a:sym typeface="Albert Sans"/>
              </a:endParaRPr>
            </a:p>
            <a:p>
              <a:pPr indent="0" lvl="0" marL="0" marR="0" rtl="0" algn="ctr">
                <a:spcBef>
                  <a:spcPts val="0"/>
                </a:spcBef>
                <a:spcAft>
                  <a:spcPts val="1200"/>
                </a:spcAft>
                <a:buNone/>
              </a:pPr>
              <a:r>
                <a:rPr lang="en" sz="700">
                  <a:solidFill>
                    <a:schemeClr val="lt1"/>
                  </a:solidFill>
                  <a:latin typeface="Albert Sans"/>
                  <a:ea typeface="Albert Sans"/>
                  <a:cs typeface="Albert Sans"/>
                  <a:sym typeface="Albert Sans"/>
                </a:rPr>
                <a:t>(11/84)</a:t>
              </a:r>
              <a:endParaRPr sz="700">
                <a:solidFill>
                  <a:schemeClr val="lt1"/>
                </a:solidFill>
                <a:latin typeface="Albert Sans"/>
                <a:ea typeface="Albert Sans"/>
                <a:cs typeface="Albert Sans"/>
                <a:sym typeface="Albert Sans"/>
              </a:endParaRPr>
            </a:p>
          </p:txBody>
        </p:sp>
      </p:grpSp>
      <p:sp>
        <p:nvSpPr>
          <p:cNvPr id="624" name="Google Shape;624;p81"/>
          <p:cNvSpPr/>
          <p:nvPr/>
        </p:nvSpPr>
        <p:spPr>
          <a:xfrm flipH="1" rot="2700000">
            <a:off x="3826203" y="1917156"/>
            <a:ext cx="1616870" cy="1616870"/>
          </a:xfrm>
          <a:prstGeom prst="ellipse">
            <a:avLst/>
          </a:prstGeom>
          <a:solidFill>
            <a:srgbClr val="B1A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81"/>
          <p:cNvSpPr txBox="1"/>
          <p:nvPr/>
        </p:nvSpPr>
        <p:spPr>
          <a:xfrm>
            <a:off x="3824038" y="2484850"/>
            <a:ext cx="1621200" cy="4815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500">
                <a:solidFill>
                  <a:schemeClr val="lt1"/>
                </a:solidFill>
                <a:latin typeface="Albert Sans"/>
                <a:ea typeface="Albert Sans"/>
                <a:cs typeface="Albert Sans"/>
                <a:sym typeface="Albert Sans"/>
              </a:rPr>
              <a:t>25%</a:t>
            </a:r>
            <a:endParaRPr sz="2500">
              <a:solidFill>
                <a:schemeClr val="lt1"/>
              </a:solidFill>
              <a:latin typeface="Albert Sans"/>
              <a:ea typeface="Albert Sans"/>
              <a:cs typeface="Albert Sans"/>
              <a:sym typeface="Albert Sans"/>
            </a:endParaRPr>
          </a:p>
          <a:p>
            <a:pPr indent="0" lvl="0" marL="0" marR="0" rtl="0" algn="ctr">
              <a:spcBef>
                <a:spcPts val="0"/>
              </a:spcBef>
              <a:spcAft>
                <a:spcPts val="0"/>
              </a:spcAft>
              <a:buNone/>
            </a:pPr>
            <a:r>
              <a:rPr lang="en">
                <a:solidFill>
                  <a:schemeClr val="lt1"/>
                </a:solidFill>
                <a:latin typeface="Albert Sans"/>
                <a:ea typeface="Albert Sans"/>
                <a:cs typeface="Albert Sans"/>
                <a:sym typeface="Albert Sans"/>
              </a:rPr>
              <a:t>(21/84)</a:t>
            </a:r>
            <a:endParaRPr>
              <a:solidFill>
                <a:schemeClr val="lt1"/>
              </a:solidFill>
              <a:latin typeface="Albert Sans"/>
              <a:ea typeface="Albert Sans"/>
              <a:cs typeface="Albert Sans"/>
              <a:sym typeface="Albert Sans"/>
            </a:endParaRPr>
          </a:p>
        </p:txBody>
      </p:sp>
      <p:pic>
        <p:nvPicPr>
          <p:cNvPr id="626" name="Google Shape;626;p81"/>
          <p:cNvPicPr preferRelativeResize="0"/>
          <p:nvPr/>
        </p:nvPicPr>
        <p:blipFill>
          <a:blip r:embed="rId3">
            <a:alphaModFix/>
          </a:blip>
          <a:stretch>
            <a:fillRect/>
          </a:stretch>
        </p:blipFill>
        <p:spPr>
          <a:xfrm>
            <a:off x="7372800" y="4593397"/>
            <a:ext cx="1092600" cy="334615"/>
          </a:xfrm>
          <a:prstGeom prst="rect">
            <a:avLst/>
          </a:prstGeom>
          <a:noFill/>
          <a:ln>
            <a:noFill/>
          </a:ln>
        </p:spPr>
      </p:pic>
      <p:sp>
        <p:nvSpPr>
          <p:cNvPr id="627" name="Google Shape;627;p81"/>
          <p:cNvSpPr txBox="1"/>
          <p:nvPr/>
        </p:nvSpPr>
        <p:spPr>
          <a:xfrm>
            <a:off x="6658275" y="1582300"/>
            <a:ext cx="2422200" cy="161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lt2"/>
                </a:solidFill>
                <a:latin typeface="Albert Sans"/>
                <a:ea typeface="Albert Sans"/>
                <a:cs typeface="Albert Sans"/>
                <a:sym typeface="Albert Sans"/>
              </a:rPr>
              <a:t>⬤ Understanding </a:t>
            </a:r>
            <a:endParaRPr sz="1100">
              <a:solidFill>
                <a:schemeClr val="lt2"/>
              </a:solidFill>
              <a:latin typeface="Albert Sans"/>
              <a:ea typeface="Albert Sans"/>
              <a:cs typeface="Albert Sans"/>
              <a:sym typeface="Albert Sans"/>
            </a:endParaRPr>
          </a:p>
          <a:p>
            <a:pPr indent="0" lvl="0" marL="0" rtl="0" algn="l">
              <a:lnSpc>
                <a:spcPct val="115000"/>
              </a:lnSpc>
              <a:spcBef>
                <a:spcPts val="0"/>
              </a:spcBef>
              <a:spcAft>
                <a:spcPts val="0"/>
              </a:spcAft>
              <a:buClr>
                <a:schemeClr val="dk2"/>
              </a:buClr>
              <a:buSzPts val="1100"/>
              <a:buFont typeface="Arial"/>
              <a:buNone/>
            </a:pPr>
            <a:r>
              <a:rPr lang="en" sz="1100">
                <a:solidFill>
                  <a:schemeClr val="accent4"/>
                </a:solidFill>
                <a:latin typeface="Albert Sans"/>
                <a:ea typeface="Albert Sans"/>
                <a:cs typeface="Albert Sans"/>
                <a:sym typeface="Albert Sans"/>
              </a:rPr>
              <a:t>⬤ Actionability</a:t>
            </a:r>
            <a:endParaRPr sz="1100">
              <a:solidFill>
                <a:schemeClr val="accent4"/>
              </a:solidFill>
              <a:latin typeface="Albert Sans"/>
              <a:ea typeface="Albert Sans"/>
              <a:cs typeface="Albert Sans"/>
              <a:sym typeface="Albert Sans"/>
            </a:endParaRPr>
          </a:p>
          <a:p>
            <a:pPr indent="0" lvl="0" marL="0" rtl="0" algn="l">
              <a:lnSpc>
                <a:spcPct val="115000"/>
              </a:lnSpc>
              <a:spcBef>
                <a:spcPts val="0"/>
              </a:spcBef>
              <a:spcAft>
                <a:spcPts val="0"/>
              </a:spcAft>
              <a:buClr>
                <a:schemeClr val="dk2"/>
              </a:buClr>
              <a:buSzPts val="1100"/>
              <a:buFont typeface="Arial"/>
              <a:buNone/>
            </a:pPr>
            <a:r>
              <a:rPr lang="en" sz="1100">
                <a:solidFill>
                  <a:schemeClr val="accent2"/>
                </a:solidFill>
                <a:latin typeface="Albert Sans"/>
                <a:ea typeface="Albert Sans"/>
                <a:cs typeface="Albert Sans"/>
                <a:sym typeface="Albert Sans"/>
              </a:rPr>
              <a:t>⬤ Navigation</a:t>
            </a:r>
            <a:br>
              <a:rPr lang="en" sz="1100">
                <a:solidFill>
                  <a:schemeClr val="lt1"/>
                </a:solidFill>
                <a:latin typeface="Albert Sans"/>
                <a:ea typeface="Albert Sans"/>
                <a:cs typeface="Albert Sans"/>
                <a:sym typeface="Albert Sans"/>
              </a:rPr>
            </a:br>
            <a:r>
              <a:rPr lang="en" sz="1100">
                <a:solidFill>
                  <a:srgbClr val="A1FF5F"/>
                </a:solidFill>
                <a:latin typeface="Albert Sans"/>
                <a:ea typeface="Albert Sans"/>
                <a:cs typeface="Albert Sans"/>
                <a:sym typeface="Albert Sans"/>
              </a:rPr>
              <a:t>⬤ Satisfaction &amp; Engagement</a:t>
            </a:r>
            <a:br>
              <a:rPr lang="en" sz="1100">
                <a:solidFill>
                  <a:schemeClr val="lt1"/>
                </a:solidFill>
                <a:latin typeface="Albert Sans"/>
                <a:ea typeface="Albert Sans"/>
                <a:cs typeface="Albert Sans"/>
                <a:sym typeface="Albert Sans"/>
              </a:rPr>
            </a:br>
            <a:r>
              <a:rPr lang="en" sz="1100">
                <a:solidFill>
                  <a:schemeClr val="accent6"/>
                </a:solidFill>
                <a:latin typeface="Albert Sans"/>
                <a:ea typeface="Albert Sans"/>
                <a:cs typeface="Albert Sans"/>
                <a:sym typeface="Albert Sans"/>
              </a:rPr>
              <a:t>⬤ Future Enhancements</a:t>
            </a:r>
            <a:endParaRPr sz="1100">
              <a:solidFill>
                <a:schemeClr val="accent6"/>
              </a:solidFill>
              <a:latin typeface="Albert Sans"/>
              <a:ea typeface="Albert Sans"/>
              <a:cs typeface="Albert Sans"/>
              <a:sym typeface="Albert Sans"/>
            </a:endParaRPr>
          </a:p>
        </p:txBody>
      </p:sp>
      <p:sp>
        <p:nvSpPr>
          <p:cNvPr id="628" name="Google Shape;628;p81"/>
          <p:cNvSpPr txBox="1"/>
          <p:nvPr/>
        </p:nvSpPr>
        <p:spPr>
          <a:xfrm>
            <a:off x="956150" y="1230000"/>
            <a:ext cx="1465200" cy="13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Albert Sans"/>
                <a:ea typeface="Albert Sans"/>
                <a:cs typeface="Albert Sans"/>
                <a:sym typeface="Albert Sans"/>
              </a:rPr>
              <a:t>84</a:t>
            </a:r>
            <a:r>
              <a:rPr lang="en" sz="1200">
                <a:solidFill>
                  <a:schemeClr val="lt1"/>
                </a:solidFill>
                <a:latin typeface="Albert Sans"/>
                <a:ea typeface="Albert Sans"/>
                <a:cs typeface="Albert Sans"/>
                <a:sym typeface="Albert Sans"/>
              </a:rPr>
              <a:t> user quotes were coded and  grouped into 5 major themes</a:t>
            </a:r>
            <a:endParaRPr sz="1200">
              <a:solidFill>
                <a:schemeClr val="lt1"/>
              </a:solidFill>
              <a:latin typeface="Albert Sans"/>
              <a:ea typeface="Albert Sans"/>
              <a:cs typeface="Albert Sans"/>
              <a:sym typeface="Albert Sans"/>
            </a:endParaRPr>
          </a:p>
        </p:txBody>
      </p:sp>
      <p:sp>
        <p:nvSpPr>
          <p:cNvPr id="629" name="Google Shape;629;p81"/>
          <p:cNvSpPr/>
          <p:nvPr/>
        </p:nvSpPr>
        <p:spPr>
          <a:xfrm flipH="1" rot="-2700000">
            <a:off x="1812407" y="2759720"/>
            <a:ext cx="1693662" cy="1693662"/>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81"/>
          <p:cNvSpPr txBox="1"/>
          <p:nvPr/>
        </p:nvSpPr>
        <p:spPr>
          <a:xfrm>
            <a:off x="2084596" y="3365803"/>
            <a:ext cx="1149300" cy="4815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900">
                <a:solidFill>
                  <a:schemeClr val="lt1"/>
                </a:solidFill>
                <a:latin typeface="Albert Sans"/>
                <a:ea typeface="Albert Sans"/>
                <a:cs typeface="Albert Sans"/>
                <a:sym typeface="Albert Sans"/>
              </a:rPr>
              <a:t>29%</a:t>
            </a:r>
            <a:endParaRPr sz="2900">
              <a:solidFill>
                <a:schemeClr val="lt1"/>
              </a:solidFill>
              <a:latin typeface="Albert Sans"/>
              <a:ea typeface="Albert Sans"/>
              <a:cs typeface="Albert Sans"/>
              <a:sym typeface="Albert Sans"/>
            </a:endParaRPr>
          </a:p>
          <a:p>
            <a:pPr indent="0" lvl="0" marL="0" marR="0" rtl="0" algn="ctr">
              <a:spcBef>
                <a:spcPts val="0"/>
              </a:spcBef>
              <a:spcAft>
                <a:spcPts val="0"/>
              </a:spcAft>
              <a:buNone/>
            </a:pPr>
            <a:r>
              <a:rPr lang="en">
                <a:solidFill>
                  <a:schemeClr val="lt1"/>
                </a:solidFill>
                <a:latin typeface="Albert Sans"/>
                <a:ea typeface="Albert Sans"/>
                <a:cs typeface="Albert Sans"/>
                <a:sym typeface="Albert Sans"/>
              </a:rPr>
              <a:t>(24/84)</a:t>
            </a:r>
            <a:endParaRPr>
              <a:solidFill>
                <a:schemeClr val="lt1"/>
              </a:solidFill>
              <a:latin typeface="Albert Sans"/>
              <a:ea typeface="Albert Sans"/>
              <a:cs typeface="Albert Sans"/>
              <a:sym typeface="Albert Sans"/>
            </a:endParaRPr>
          </a:p>
        </p:txBody>
      </p:sp>
      <p:grpSp>
        <p:nvGrpSpPr>
          <p:cNvPr id="631" name="Google Shape;631;p81"/>
          <p:cNvGrpSpPr/>
          <p:nvPr/>
        </p:nvGrpSpPr>
        <p:grpSpPr>
          <a:xfrm>
            <a:off x="5349150" y="2742512"/>
            <a:ext cx="1975800" cy="1975800"/>
            <a:chOff x="3458675" y="2016312"/>
            <a:chExt cx="1975800" cy="1975800"/>
          </a:xfrm>
        </p:grpSpPr>
        <p:sp>
          <p:nvSpPr>
            <p:cNvPr id="632" name="Google Shape;632;p81"/>
            <p:cNvSpPr/>
            <p:nvPr/>
          </p:nvSpPr>
          <p:spPr>
            <a:xfrm flipH="1" rot="2700000">
              <a:off x="3748024" y="2305662"/>
              <a:ext cx="1397102" cy="1397102"/>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633" name="Google Shape;633;p81"/>
            <p:cNvSpPr txBox="1"/>
            <p:nvPr/>
          </p:nvSpPr>
          <p:spPr>
            <a:xfrm>
              <a:off x="3636075" y="2763450"/>
              <a:ext cx="1621200" cy="4815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500">
                  <a:solidFill>
                    <a:schemeClr val="lt1"/>
                  </a:solidFill>
                  <a:latin typeface="Albert Sans"/>
                  <a:ea typeface="Albert Sans"/>
                  <a:cs typeface="Albert Sans"/>
                  <a:sym typeface="Albert Sans"/>
                </a:rPr>
                <a:t>19</a:t>
              </a:r>
              <a:r>
                <a:rPr lang="en" sz="2500">
                  <a:solidFill>
                    <a:schemeClr val="lt1"/>
                  </a:solidFill>
                  <a:latin typeface="Albert Sans"/>
                  <a:ea typeface="Albert Sans"/>
                  <a:cs typeface="Albert Sans"/>
                  <a:sym typeface="Albert Sans"/>
                </a:rPr>
                <a:t>%</a:t>
              </a:r>
              <a:endParaRPr sz="2500">
                <a:solidFill>
                  <a:schemeClr val="lt1"/>
                </a:solidFill>
                <a:latin typeface="Albert Sans"/>
                <a:ea typeface="Albert Sans"/>
                <a:cs typeface="Albert Sans"/>
                <a:sym typeface="Albert Sans"/>
              </a:endParaRPr>
            </a:p>
            <a:p>
              <a:pPr indent="0" lvl="0" marL="0" marR="0" rtl="0" algn="ctr">
                <a:spcBef>
                  <a:spcPts val="0"/>
                </a:spcBef>
                <a:spcAft>
                  <a:spcPts val="0"/>
                </a:spcAft>
                <a:buNone/>
              </a:pPr>
              <a:r>
                <a:rPr lang="en">
                  <a:solidFill>
                    <a:schemeClr val="lt1"/>
                  </a:solidFill>
                  <a:latin typeface="Albert Sans"/>
                  <a:ea typeface="Albert Sans"/>
                  <a:cs typeface="Albert Sans"/>
                  <a:sym typeface="Albert Sans"/>
                </a:rPr>
                <a:t>(16/84)</a:t>
              </a:r>
              <a:endParaRPr>
                <a:solidFill>
                  <a:schemeClr val="lt1"/>
                </a:solidFill>
                <a:latin typeface="Albert Sans"/>
                <a:ea typeface="Albert Sans"/>
                <a:cs typeface="Albert Sans"/>
                <a:sym typeface="Albert Sans"/>
              </a:endParaRPr>
            </a:p>
          </p:txBody>
        </p:sp>
      </p:grpSp>
      <p:sp>
        <p:nvSpPr>
          <p:cNvPr id="634" name="Google Shape;634;p81"/>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2"/>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Understanding</a:t>
            </a:r>
            <a:endParaRPr sz="4800"/>
          </a:p>
        </p:txBody>
      </p:sp>
      <p:sp>
        <p:nvSpPr>
          <p:cNvPr id="640" name="Google Shape;640;p82"/>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3-1</a:t>
            </a:r>
            <a:endParaRPr/>
          </a:p>
        </p:txBody>
      </p:sp>
      <p:sp>
        <p:nvSpPr>
          <p:cNvPr id="641" name="Google Shape;641;p82"/>
          <p:cNvSpPr/>
          <p:nvPr/>
        </p:nvSpPr>
        <p:spPr>
          <a:xfrm>
            <a:off x="8596792" y="4601400"/>
            <a:ext cx="318600" cy="3186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642" name="Google Shape;642;p82"/>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643" name="Google Shape;643;p82"/>
          <p:cNvSpPr txBox="1"/>
          <p:nvPr/>
        </p:nvSpPr>
        <p:spPr>
          <a:xfrm>
            <a:off x="1069644" y="3191650"/>
            <a:ext cx="6458700" cy="15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B1A1FF"/>
                </a:solidFill>
                <a:latin typeface="Albert Sans"/>
                <a:ea typeface="Albert Sans"/>
                <a:cs typeface="Albert Sans"/>
                <a:sym typeface="Albert Sans"/>
              </a:rPr>
              <a:t>⬤ </a:t>
            </a:r>
            <a:r>
              <a:rPr b="1" lang="en">
                <a:solidFill>
                  <a:srgbClr val="B1A1FF"/>
                </a:solidFill>
                <a:latin typeface="Albert Sans"/>
                <a:ea typeface="Albert Sans"/>
                <a:cs typeface="Albert Sans"/>
                <a:sym typeface="Albert Sans"/>
              </a:rPr>
              <a:t>Health Optimizers</a:t>
            </a:r>
            <a:r>
              <a:rPr lang="en">
                <a:solidFill>
                  <a:srgbClr val="B1A1FF"/>
                </a:solidFill>
                <a:latin typeface="Albert Sans"/>
                <a:ea typeface="Albert Sans"/>
                <a:cs typeface="Albert Sans"/>
                <a:sym typeface="Albert Sans"/>
              </a:rPr>
              <a:t> wanted deeper insights</a:t>
            </a:r>
            <a:br>
              <a:rPr lang="en">
                <a:solidFill>
                  <a:srgbClr val="FFFFFF"/>
                </a:solidFill>
                <a:latin typeface="Albert Sans"/>
                <a:ea typeface="Albert Sans"/>
                <a:cs typeface="Albert Sans"/>
                <a:sym typeface="Albert Sans"/>
              </a:rPr>
            </a:br>
            <a:r>
              <a:rPr lang="en">
                <a:solidFill>
                  <a:srgbClr val="9ACAE0"/>
                </a:solidFill>
                <a:latin typeface="Albert Sans"/>
                <a:ea typeface="Albert Sans"/>
                <a:cs typeface="Albert Sans"/>
                <a:sym typeface="Albert Sans"/>
              </a:rPr>
              <a:t>⬤ </a:t>
            </a:r>
            <a:r>
              <a:rPr b="1" lang="en">
                <a:solidFill>
                  <a:srgbClr val="9ACAE0"/>
                </a:solidFill>
                <a:latin typeface="Albert Sans"/>
                <a:ea typeface="Albert Sans"/>
                <a:cs typeface="Albert Sans"/>
                <a:sym typeface="Albert Sans"/>
              </a:rPr>
              <a:t>Health Problem Solvers</a:t>
            </a:r>
            <a:r>
              <a:rPr lang="en">
                <a:solidFill>
                  <a:srgbClr val="9ACAE0"/>
                </a:solidFill>
                <a:latin typeface="Albert Sans"/>
                <a:ea typeface="Albert Sans"/>
                <a:cs typeface="Albert Sans"/>
                <a:sym typeface="Albert Sans"/>
              </a:rPr>
              <a:t> needed clearer cause-and-effect explanations</a:t>
            </a:r>
            <a:br>
              <a:rPr lang="en">
                <a:solidFill>
                  <a:srgbClr val="FFFFFF"/>
                </a:solidFill>
                <a:latin typeface="Albert Sans"/>
                <a:ea typeface="Albert Sans"/>
                <a:cs typeface="Albert Sans"/>
                <a:sym typeface="Albert Sans"/>
              </a:rPr>
            </a:br>
            <a:r>
              <a:rPr lang="en">
                <a:solidFill>
                  <a:srgbClr val="1BBE90"/>
                </a:solidFill>
                <a:latin typeface="Albert Sans"/>
                <a:ea typeface="Albert Sans"/>
                <a:cs typeface="Albert Sans"/>
                <a:sym typeface="Albert Sans"/>
              </a:rPr>
              <a:t>⬤ </a:t>
            </a:r>
            <a:r>
              <a:rPr b="1" lang="en">
                <a:solidFill>
                  <a:srgbClr val="1BBE90"/>
                </a:solidFill>
                <a:latin typeface="Albert Sans"/>
                <a:ea typeface="Albert Sans"/>
                <a:cs typeface="Albert Sans"/>
                <a:sym typeface="Albert Sans"/>
              </a:rPr>
              <a:t>New Users</a:t>
            </a:r>
            <a:r>
              <a:rPr lang="en">
                <a:solidFill>
                  <a:srgbClr val="1BBE90"/>
                </a:solidFill>
                <a:latin typeface="Albert Sans"/>
                <a:ea typeface="Albert Sans"/>
                <a:cs typeface="Albert Sans"/>
                <a:sym typeface="Albert Sans"/>
              </a:rPr>
              <a:t> found the content a bit overwhelming and jargon-heavy</a:t>
            </a:r>
            <a:br>
              <a:rPr lang="en">
                <a:solidFill>
                  <a:srgbClr val="FFFFFF"/>
                </a:solidFill>
                <a:latin typeface="Albert Sans"/>
                <a:ea typeface="Albert Sans"/>
                <a:cs typeface="Albert Sans"/>
                <a:sym typeface="Albert Sans"/>
              </a:rPr>
            </a:br>
            <a:r>
              <a:rPr lang="en">
                <a:solidFill>
                  <a:srgbClr val="A1FF5F"/>
                </a:solidFill>
                <a:latin typeface="Albert Sans"/>
                <a:ea typeface="Albert Sans"/>
                <a:cs typeface="Albert Sans"/>
                <a:sym typeface="Albert Sans"/>
              </a:rPr>
              <a:t>⬤ </a:t>
            </a:r>
            <a:r>
              <a:rPr b="1" lang="en">
                <a:solidFill>
                  <a:srgbClr val="A1FF5F"/>
                </a:solidFill>
                <a:latin typeface="Albert Sans"/>
                <a:ea typeface="Albert Sans"/>
                <a:cs typeface="Albert Sans"/>
                <a:sym typeface="Albert Sans"/>
              </a:rPr>
              <a:t>Returning Users </a:t>
            </a:r>
            <a:r>
              <a:rPr lang="en">
                <a:solidFill>
                  <a:srgbClr val="A1FF5F"/>
                </a:solidFill>
                <a:latin typeface="Albert Sans"/>
                <a:ea typeface="Albert Sans"/>
                <a:cs typeface="Albert Sans"/>
                <a:sym typeface="Albert Sans"/>
              </a:rPr>
              <a:t>appreciated the improved visual clarity</a:t>
            </a:r>
            <a:endParaRPr>
              <a:solidFill>
                <a:srgbClr val="A1FF5F"/>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A1FF5F"/>
              </a:solidFill>
              <a:latin typeface="Albert Sans"/>
              <a:ea typeface="Albert Sans"/>
              <a:cs typeface="Albert Sans"/>
              <a:sym typeface="Albert Sans"/>
            </a:endParaRPr>
          </a:p>
        </p:txBody>
      </p:sp>
      <p:pic>
        <p:nvPicPr>
          <p:cNvPr id="644" name="Google Shape;644;p82"/>
          <p:cNvPicPr preferRelativeResize="0"/>
          <p:nvPr/>
        </p:nvPicPr>
        <p:blipFill>
          <a:blip r:embed="rId3">
            <a:alphaModFix/>
          </a:blip>
          <a:stretch>
            <a:fillRect/>
          </a:stretch>
        </p:blipFill>
        <p:spPr>
          <a:xfrm>
            <a:off x="7372800" y="4593397"/>
            <a:ext cx="1092600" cy="33461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648" name="Shape 648"/>
        <p:cNvGrpSpPr/>
        <p:nvPr/>
      </p:nvGrpSpPr>
      <p:grpSpPr>
        <a:xfrm>
          <a:off x="0" y="0"/>
          <a:ext cx="0" cy="0"/>
          <a:chOff x="0" y="0"/>
          <a:chExt cx="0" cy="0"/>
        </a:xfrm>
      </p:grpSpPr>
      <p:sp>
        <p:nvSpPr>
          <p:cNvPr id="649" name="Google Shape;649;p83"/>
          <p:cNvSpPr/>
          <p:nvPr/>
        </p:nvSpPr>
        <p:spPr>
          <a:xfrm>
            <a:off x="4904038" y="4601400"/>
            <a:ext cx="1354500" cy="318600"/>
          </a:xfrm>
          <a:prstGeom prst="roundRect">
            <a:avLst>
              <a:gd fmla="val 16290" name="adj"/>
            </a:avLst>
          </a:prstGeom>
          <a:solidFill>
            <a:srgbClr val="EA999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650" name="Google Shape;650;p83"/>
          <p:cNvSpPr/>
          <p:nvPr/>
        </p:nvSpPr>
        <p:spPr>
          <a:xfrm rot="-5400000">
            <a:off x="-962400" y="1190550"/>
            <a:ext cx="4914900" cy="27615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83"/>
          <p:cNvSpPr/>
          <p:nvPr/>
        </p:nvSpPr>
        <p:spPr>
          <a:xfrm>
            <a:off x="8596792" y="4601400"/>
            <a:ext cx="318600" cy="3186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652" name="Google Shape;652;p83"/>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653" name="Google Shape;653;p83"/>
          <p:cNvSpPr txBox="1"/>
          <p:nvPr>
            <p:ph type="title"/>
          </p:nvPr>
        </p:nvSpPr>
        <p:spPr>
          <a:xfrm>
            <a:off x="4971663" y="4563900"/>
            <a:ext cx="1200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High</a:t>
            </a:r>
            <a:endParaRPr/>
          </a:p>
        </p:txBody>
      </p:sp>
      <p:sp>
        <p:nvSpPr>
          <p:cNvPr id="654" name="Google Shape;654;p83"/>
          <p:cNvSpPr/>
          <p:nvPr/>
        </p:nvSpPr>
        <p:spPr>
          <a:xfrm>
            <a:off x="3465963" y="4601400"/>
            <a:ext cx="1354500" cy="318600"/>
          </a:xfrm>
          <a:prstGeom prst="roundRect">
            <a:avLst>
              <a:gd fmla="val 16290" name="adj"/>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655" name="Google Shape;655;p83"/>
          <p:cNvSpPr txBox="1"/>
          <p:nvPr/>
        </p:nvSpPr>
        <p:spPr>
          <a:xfrm>
            <a:off x="3475313" y="4614225"/>
            <a:ext cx="13182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Albert Sans"/>
                <a:ea typeface="Albert Sans"/>
                <a:cs typeface="Albert Sans"/>
                <a:sym typeface="Albert Sans"/>
              </a:rPr>
              <a:t>All User Types</a:t>
            </a:r>
            <a:endParaRPr sz="1000">
              <a:solidFill>
                <a:schemeClr val="dk2"/>
              </a:solidFill>
              <a:latin typeface="Albert Sans"/>
              <a:ea typeface="Albert Sans"/>
              <a:cs typeface="Albert Sans"/>
              <a:sym typeface="Albert Sans"/>
            </a:endParaRPr>
          </a:p>
        </p:txBody>
      </p:sp>
      <p:pic>
        <p:nvPicPr>
          <p:cNvPr id="656" name="Google Shape;656;p83"/>
          <p:cNvPicPr preferRelativeResize="0"/>
          <p:nvPr/>
        </p:nvPicPr>
        <p:blipFill>
          <a:blip r:embed="rId3">
            <a:alphaModFix/>
          </a:blip>
          <a:stretch>
            <a:fillRect/>
          </a:stretch>
        </p:blipFill>
        <p:spPr>
          <a:xfrm>
            <a:off x="7372800" y="4593397"/>
            <a:ext cx="1092600" cy="334615"/>
          </a:xfrm>
          <a:prstGeom prst="rect">
            <a:avLst/>
          </a:prstGeom>
          <a:noFill/>
          <a:ln>
            <a:noFill/>
          </a:ln>
        </p:spPr>
      </p:pic>
      <p:pic>
        <p:nvPicPr>
          <p:cNvPr id="657" name="Google Shape;657;p83"/>
          <p:cNvPicPr preferRelativeResize="0"/>
          <p:nvPr/>
        </p:nvPicPr>
        <p:blipFill>
          <a:blip r:embed="rId3">
            <a:alphaModFix/>
          </a:blip>
          <a:stretch>
            <a:fillRect/>
          </a:stretch>
        </p:blipFill>
        <p:spPr>
          <a:xfrm>
            <a:off x="7372800" y="4593397"/>
            <a:ext cx="1092600" cy="334615"/>
          </a:xfrm>
          <a:prstGeom prst="rect">
            <a:avLst/>
          </a:prstGeom>
          <a:noFill/>
          <a:ln>
            <a:noFill/>
          </a:ln>
        </p:spPr>
      </p:pic>
      <p:sp>
        <p:nvSpPr>
          <p:cNvPr id="658" name="Google Shape;658;p83"/>
          <p:cNvSpPr txBox="1"/>
          <p:nvPr>
            <p:ph idx="4294967295" type="title"/>
          </p:nvPr>
        </p:nvSpPr>
        <p:spPr>
          <a:xfrm>
            <a:off x="3465963" y="473400"/>
            <a:ext cx="27432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A1FF5F"/>
                </a:solidFill>
                <a:latin typeface="Albert Sans"/>
                <a:ea typeface="Albert Sans"/>
                <a:cs typeface="Albert Sans"/>
                <a:sym typeface="Albert Sans"/>
              </a:rPr>
              <a:t>Information Overload</a:t>
            </a:r>
            <a:endParaRPr b="1" sz="1400">
              <a:solidFill>
                <a:srgbClr val="A1FF5F"/>
              </a:solidFill>
              <a:latin typeface="Albert Sans"/>
              <a:ea typeface="Albert Sans"/>
              <a:cs typeface="Albert Sans"/>
              <a:sym typeface="Albert Sans"/>
            </a:endParaRPr>
          </a:p>
        </p:txBody>
      </p:sp>
      <p:sp>
        <p:nvSpPr>
          <p:cNvPr id="659" name="Google Shape;659;p83"/>
          <p:cNvSpPr txBox="1"/>
          <p:nvPr/>
        </p:nvSpPr>
        <p:spPr>
          <a:xfrm>
            <a:off x="3465975" y="933000"/>
            <a:ext cx="5130900" cy="3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lt1"/>
                </a:solidFill>
                <a:latin typeface="Albert Sans Light"/>
                <a:ea typeface="Albert Sans Light"/>
                <a:cs typeface="Albert Sans Light"/>
                <a:sym typeface="Albert Sans Light"/>
              </a:rPr>
              <a:t>“I don’t need to see so much supporting research because I’m not a professional... I just want to see something intuitive”</a:t>
            </a:r>
            <a:endParaRPr i="1" sz="1600">
              <a:solidFill>
                <a:schemeClr val="lt1"/>
              </a:solidFill>
              <a:latin typeface="Albert Sans Light"/>
              <a:ea typeface="Albert Sans Light"/>
              <a:cs typeface="Albert Sans Light"/>
              <a:sym typeface="Albert Sans Light"/>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lang="en" sz="1200">
                <a:solidFill>
                  <a:schemeClr val="lt1"/>
                </a:solidFill>
                <a:latin typeface="Albert Sans SemiBold"/>
                <a:ea typeface="Albert Sans SemiBold"/>
                <a:cs typeface="Albert Sans SemiBold"/>
                <a:sym typeface="Albert Sans SemiBold"/>
              </a:rPr>
              <a:t>Evidence:</a:t>
            </a:r>
            <a:endParaRPr sz="1200">
              <a:solidFill>
                <a:schemeClr val="lt1"/>
              </a:solidFill>
              <a:latin typeface="Albert Sans SemiBold"/>
              <a:ea typeface="Albert Sans SemiBold"/>
              <a:cs typeface="Albert Sans SemiBold"/>
              <a:sym typeface="Albert Sans SemiBold"/>
            </a:endParaRPr>
          </a:p>
          <a:p>
            <a:pPr indent="0" lvl="0" marL="0" rtl="0" algn="l">
              <a:spcBef>
                <a:spcPts val="0"/>
              </a:spcBef>
              <a:spcAft>
                <a:spcPts val="0"/>
              </a:spcAft>
              <a:buNone/>
            </a:pPr>
            <a:r>
              <a:rPr lang="en" sz="1200">
                <a:solidFill>
                  <a:schemeClr val="lt1"/>
                </a:solidFill>
                <a:latin typeface="Albert Sans"/>
                <a:ea typeface="Albert Sans"/>
                <a:cs typeface="Albert Sans"/>
                <a:sym typeface="Albert Sans"/>
              </a:rPr>
              <a:t>All new users and 3 of 4 returning users mentioned there is too much information.</a:t>
            </a:r>
            <a:br>
              <a:rPr lang="en" sz="1200">
                <a:solidFill>
                  <a:schemeClr val="lt1"/>
                </a:solidFill>
                <a:latin typeface="Albert Sans"/>
                <a:ea typeface="Albert Sans"/>
                <a:cs typeface="Albert Sans"/>
                <a:sym typeface="Albert Sans"/>
              </a:rPr>
            </a:br>
            <a:br>
              <a:rPr lang="en" sz="1200">
                <a:solidFill>
                  <a:schemeClr val="lt1"/>
                </a:solidFill>
                <a:latin typeface="Albert Sans"/>
                <a:ea typeface="Albert Sans"/>
                <a:cs typeface="Albert Sans"/>
                <a:sym typeface="Albert Sans"/>
              </a:rPr>
            </a:br>
            <a:r>
              <a:rPr lang="en" sz="1200">
                <a:solidFill>
                  <a:schemeClr val="lt1"/>
                </a:solidFill>
                <a:latin typeface="Albert Sans SemiBold"/>
                <a:ea typeface="Albert Sans SemiBold"/>
                <a:cs typeface="Albert Sans SemiBold"/>
                <a:sym typeface="Albert Sans SemiBold"/>
              </a:rPr>
              <a:t>Recommended solution:</a:t>
            </a:r>
            <a:endParaRPr sz="1200">
              <a:solidFill>
                <a:schemeClr val="lt1"/>
              </a:solidFill>
              <a:latin typeface="Albert Sans SemiBold"/>
              <a:ea typeface="Albert Sans SemiBold"/>
              <a:cs typeface="Albert Sans SemiBold"/>
              <a:sym typeface="Albert Sans SemiBold"/>
            </a:endParaRPr>
          </a:p>
          <a:p>
            <a:pPr indent="-304800" lvl="0" marL="457200" rtl="0" algn="l">
              <a:spcBef>
                <a:spcPts val="0"/>
              </a:spcBef>
              <a:spcAft>
                <a:spcPts val="0"/>
              </a:spcAft>
              <a:buClr>
                <a:schemeClr val="lt1"/>
              </a:buClr>
              <a:buSzPts val="1200"/>
              <a:buFont typeface="Albert Sans"/>
              <a:buChar char="●"/>
            </a:pPr>
            <a:r>
              <a:rPr lang="en" sz="1200">
                <a:solidFill>
                  <a:schemeClr val="lt1"/>
                </a:solidFill>
                <a:latin typeface="Albert Sans"/>
                <a:ea typeface="Albert Sans"/>
                <a:cs typeface="Albert Sans"/>
                <a:sym typeface="Albert Sans"/>
              </a:rPr>
              <a:t>Avoid long paragraphs. Breaking up paragraphs into bullet points and lists.</a:t>
            </a:r>
            <a:endParaRPr sz="1200">
              <a:solidFill>
                <a:schemeClr val="lt1"/>
              </a:solidFill>
              <a:latin typeface="Albert Sans"/>
              <a:ea typeface="Albert Sans"/>
              <a:cs typeface="Albert Sans"/>
              <a:sym typeface="Albert Sans"/>
            </a:endParaRPr>
          </a:p>
          <a:p>
            <a:pPr indent="-304800" lvl="0" marL="457200" rtl="0" algn="l">
              <a:spcBef>
                <a:spcPts val="0"/>
              </a:spcBef>
              <a:spcAft>
                <a:spcPts val="0"/>
              </a:spcAft>
              <a:buClr>
                <a:schemeClr val="lt1"/>
              </a:buClr>
              <a:buSzPts val="1200"/>
              <a:buFont typeface="Albert Sans"/>
              <a:buChar char="●"/>
            </a:pPr>
            <a:r>
              <a:rPr lang="en" sz="1200">
                <a:solidFill>
                  <a:schemeClr val="lt1"/>
                </a:solidFill>
                <a:latin typeface="Albert Sans"/>
                <a:ea typeface="Albert Sans"/>
                <a:cs typeface="Albert Sans"/>
                <a:sym typeface="Albert Sans"/>
              </a:rPr>
              <a:t>Prioritize more actionable recommendations than scientific reasoning.</a:t>
            </a:r>
            <a:endParaRPr sz="1200">
              <a:solidFill>
                <a:schemeClr val="lt1"/>
              </a:solidFill>
              <a:latin typeface="Albert Sans"/>
              <a:ea typeface="Albert Sans"/>
              <a:cs typeface="Albert Sans"/>
              <a:sym typeface="Albert Sans"/>
            </a:endParaRPr>
          </a:p>
          <a:p>
            <a:pPr indent="0" lvl="0" marL="0" rtl="0" algn="l">
              <a:spcBef>
                <a:spcPts val="0"/>
              </a:spcBef>
              <a:spcAft>
                <a:spcPts val="0"/>
              </a:spcAft>
              <a:buNone/>
            </a:pPr>
            <a:r>
              <a:t/>
            </a:r>
            <a:endParaRPr sz="1200">
              <a:solidFill>
                <a:schemeClr val="lt1"/>
              </a:solidFill>
              <a:latin typeface="Albert Sans"/>
              <a:ea typeface="Albert Sans"/>
              <a:cs typeface="Albert Sans"/>
              <a:sym typeface="Albert Sans"/>
            </a:endParaRPr>
          </a:p>
        </p:txBody>
      </p:sp>
      <p:pic>
        <p:nvPicPr>
          <p:cNvPr id="660" name="Google Shape;660;p83" title="20250311-152508.png"/>
          <p:cNvPicPr preferRelativeResize="0"/>
          <p:nvPr>
            <p:ph idx="2" type="pic"/>
          </p:nvPr>
        </p:nvPicPr>
        <p:blipFill rotWithShape="1">
          <a:blip r:embed="rId4">
            <a:alphaModFix/>
          </a:blip>
          <a:srcRect b="10" l="0" r="0" t="0"/>
          <a:stretch/>
        </p:blipFill>
        <p:spPr>
          <a:xfrm>
            <a:off x="695100" y="838213"/>
            <a:ext cx="1599900" cy="3467100"/>
          </a:xfrm>
          <a:prstGeom prst="roundRect">
            <a:avLst>
              <a:gd fmla="val 16667" name="adj"/>
            </a:avLst>
          </a:prstGeom>
          <a:ln>
            <a:noFill/>
          </a:ln>
        </p:spPr>
      </p:pic>
      <p:pic>
        <p:nvPicPr>
          <p:cNvPr id="661" name="Google Shape;661;p83"/>
          <p:cNvPicPr preferRelativeResize="0"/>
          <p:nvPr/>
        </p:nvPicPr>
        <p:blipFill>
          <a:blip r:embed="rId5">
            <a:alphaModFix/>
          </a:blip>
          <a:stretch>
            <a:fillRect/>
          </a:stretch>
        </p:blipFill>
        <p:spPr>
          <a:xfrm>
            <a:off x="538875" y="687013"/>
            <a:ext cx="1912350" cy="37694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665" name="Shape 665"/>
        <p:cNvGrpSpPr/>
        <p:nvPr/>
      </p:nvGrpSpPr>
      <p:grpSpPr>
        <a:xfrm>
          <a:off x="0" y="0"/>
          <a:ext cx="0" cy="0"/>
          <a:chOff x="0" y="0"/>
          <a:chExt cx="0" cy="0"/>
        </a:xfrm>
      </p:grpSpPr>
      <p:sp>
        <p:nvSpPr>
          <p:cNvPr id="666" name="Google Shape;666;p84"/>
          <p:cNvSpPr/>
          <p:nvPr/>
        </p:nvSpPr>
        <p:spPr>
          <a:xfrm>
            <a:off x="4904038" y="4601400"/>
            <a:ext cx="1354500" cy="318600"/>
          </a:xfrm>
          <a:prstGeom prst="roundRect">
            <a:avLst>
              <a:gd fmla="val 16290" name="adj"/>
            </a:avLst>
          </a:prstGeom>
          <a:solidFill>
            <a:srgbClr val="FFD96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667" name="Google Shape;667;p84"/>
          <p:cNvSpPr/>
          <p:nvPr/>
        </p:nvSpPr>
        <p:spPr>
          <a:xfrm rot="-5400000">
            <a:off x="-962400" y="1190550"/>
            <a:ext cx="4914900" cy="27615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84"/>
          <p:cNvSpPr/>
          <p:nvPr/>
        </p:nvSpPr>
        <p:spPr>
          <a:xfrm>
            <a:off x="8596792" y="4601400"/>
            <a:ext cx="318600" cy="3186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669" name="Google Shape;669;p84"/>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670" name="Google Shape;670;p84"/>
          <p:cNvSpPr txBox="1"/>
          <p:nvPr>
            <p:ph type="title"/>
          </p:nvPr>
        </p:nvSpPr>
        <p:spPr>
          <a:xfrm>
            <a:off x="4971663" y="4563900"/>
            <a:ext cx="1200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Medium</a:t>
            </a:r>
            <a:endParaRPr/>
          </a:p>
        </p:txBody>
      </p:sp>
      <p:sp>
        <p:nvSpPr>
          <p:cNvPr id="671" name="Google Shape;671;p84"/>
          <p:cNvSpPr/>
          <p:nvPr/>
        </p:nvSpPr>
        <p:spPr>
          <a:xfrm>
            <a:off x="3465963" y="4601400"/>
            <a:ext cx="1354500" cy="318600"/>
          </a:xfrm>
          <a:prstGeom prst="roundRect">
            <a:avLst>
              <a:gd fmla="val 16290" name="adj"/>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672" name="Google Shape;672;p84"/>
          <p:cNvSpPr txBox="1"/>
          <p:nvPr/>
        </p:nvSpPr>
        <p:spPr>
          <a:xfrm>
            <a:off x="3475313" y="4614225"/>
            <a:ext cx="13182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Albert Sans"/>
                <a:ea typeface="Albert Sans"/>
                <a:cs typeface="Albert Sans"/>
                <a:sym typeface="Albert Sans"/>
              </a:rPr>
              <a:t>All User Types</a:t>
            </a:r>
            <a:endParaRPr sz="1000">
              <a:solidFill>
                <a:schemeClr val="dk2"/>
              </a:solidFill>
              <a:latin typeface="Albert Sans"/>
              <a:ea typeface="Albert Sans"/>
              <a:cs typeface="Albert Sans"/>
              <a:sym typeface="Albert Sans"/>
            </a:endParaRPr>
          </a:p>
        </p:txBody>
      </p:sp>
      <p:pic>
        <p:nvPicPr>
          <p:cNvPr id="673" name="Google Shape;673;p84"/>
          <p:cNvPicPr preferRelativeResize="0"/>
          <p:nvPr/>
        </p:nvPicPr>
        <p:blipFill>
          <a:blip r:embed="rId3">
            <a:alphaModFix/>
          </a:blip>
          <a:stretch>
            <a:fillRect/>
          </a:stretch>
        </p:blipFill>
        <p:spPr>
          <a:xfrm>
            <a:off x="7372800" y="4593397"/>
            <a:ext cx="1092600" cy="334615"/>
          </a:xfrm>
          <a:prstGeom prst="rect">
            <a:avLst/>
          </a:prstGeom>
          <a:noFill/>
          <a:ln>
            <a:noFill/>
          </a:ln>
        </p:spPr>
      </p:pic>
      <p:pic>
        <p:nvPicPr>
          <p:cNvPr id="674" name="Google Shape;674;p84"/>
          <p:cNvPicPr preferRelativeResize="0"/>
          <p:nvPr/>
        </p:nvPicPr>
        <p:blipFill>
          <a:blip r:embed="rId3">
            <a:alphaModFix/>
          </a:blip>
          <a:stretch>
            <a:fillRect/>
          </a:stretch>
        </p:blipFill>
        <p:spPr>
          <a:xfrm>
            <a:off x="7372800" y="4593397"/>
            <a:ext cx="1092600" cy="334615"/>
          </a:xfrm>
          <a:prstGeom prst="rect">
            <a:avLst/>
          </a:prstGeom>
          <a:noFill/>
          <a:ln>
            <a:noFill/>
          </a:ln>
        </p:spPr>
      </p:pic>
      <p:sp>
        <p:nvSpPr>
          <p:cNvPr id="675" name="Google Shape;675;p84"/>
          <p:cNvSpPr txBox="1"/>
          <p:nvPr>
            <p:ph idx="4294967295" type="title"/>
          </p:nvPr>
        </p:nvSpPr>
        <p:spPr>
          <a:xfrm>
            <a:off x="3465963" y="473400"/>
            <a:ext cx="27432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A1FF5F"/>
                </a:solidFill>
                <a:latin typeface="Albert Sans"/>
                <a:ea typeface="Albert Sans"/>
                <a:cs typeface="Albert Sans"/>
                <a:sym typeface="Albert Sans"/>
              </a:rPr>
              <a:t>Complex Jargons</a:t>
            </a:r>
            <a:endParaRPr b="1" sz="1400">
              <a:solidFill>
                <a:srgbClr val="A1FF5F"/>
              </a:solidFill>
              <a:latin typeface="Albert Sans"/>
              <a:ea typeface="Albert Sans"/>
              <a:cs typeface="Albert Sans"/>
              <a:sym typeface="Albert Sans"/>
            </a:endParaRPr>
          </a:p>
        </p:txBody>
      </p:sp>
      <p:sp>
        <p:nvSpPr>
          <p:cNvPr id="676" name="Google Shape;676;p84"/>
          <p:cNvSpPr txBox="1"/>
          <p:nvPr/>
        </p:nvSpPr>
        <p:spPr>
          <a:xfrm>
            <a:off x="3465975" y="933000"/>
            <a:ext cx="5130900" cy="3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lt1"/>
                </a:solidFill>
                <a:latin typeface="Albert Sans Light"/>
                <a:ea typeface="Albert Sans Light"/>
                <a:cs typeface="Albert Sans Light"/>
                <a:sym typeface="Albert Sans Light"/>
              </a:rPr>
              <a:t>“I wouldn’t mind a little info tab right here next to the </a:t>
            </a:r>
            <a:r>
              <a:rPr i="1" lang="en" sz="1600" u="sng">
                <a:solidFill>
                  <a:schemeClr val="lt1"/>
                </a:solidFill>
                <a:latin typeface="Albert Sans Light"/>
                <a:ea typeface="Albert Sans Light"/>
                <a:cs typeface="Albert Sans Light"/>
                <a:sym typeface="Albert Sans Light"/>
              </a:rPr>
              <a:t>immune regulator</a:t>
            </a:r>
            <a:r>
              <a:rPr i="1" lang="en" sz="1600">
                <a:solidFill>
                  <a:schemeClr val="lt1"/>
                </a:solidFill>
                <a:latin typeface="Albert Sans Light"/>
                <a:ea typeface="Albert Sans Light"/>
                <a:cs typeface="Albert Sans Light"/>
                <a:sym typeface="Albert Sans Light"/>
              </a:rPr>
              <a:t> to tell me what exactly is an immune regulator.”</a:t>
            </a:r>
            <a:endParaRPr i="1" sz="1600">
              <a:solidFill>
                <a:schemeClr val="lt1"/>
              </a:solidFill>
              <a:latin typeface="Albert Sans Light"/>
              <a:ea typeface="Albert Sans Light"/>
              <a:cs typeface="Albert Sans Light"/>
              <a:sym typeface="Albert Sans Light"/>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lang="en" sz="1200">
                <a:solidFill>
                  <a:schemeClr val="lt1"/>
                </a:solidFill>
                <a:latin typeface="Albert Sans SemiBold"/>
                <a:ea typeface="Albert Sans SemiBold"/>
                <a:cs typeface="Albert Sans SemiBold"/>
                <a:sym typeface="Albert Sans SemiBold"/>
              </a:rPr>
              <a:t>Evidence:</a:t>
            </a:r>
            <a:endParaRPr sz="1200">
              <a:solidFill>
                <a:schemeClr val="lt1"/>
              </a:solidFill>
              <a:latin typeface="Albert Sans SemiBold"/>
              <a:ea typeface="Albert Sans SemiBold"/>
              <a:cs typeface="Albert Sans SemiBold"/>
              <a:sym typeface="Albert Sans SemiBold"/>
            </a:endParaRPr>
          </a:p>
          <a:p>
            <a:pPr indent="0" lvl="0" marL="0" rtl="0" algn="l">
              <a:spcBef>
                <a:spcPts val="0"/>
              </a:spcBef>
              <a:spcAft>
                <a:spcPts val="0"/>
              </a:spcAft>
              <a:buNone/>
            </a:pPr>
            <a:r>
              <a:rPr lang="en" sz="1200">
                <a:solidFill>
                  <a:schemeClr val="lt1"/>
                </a:solidFill>
                <a:latin typeface="Albert Sans"/>
                <a:ea typeface="Albert Sans"/>
                <a:cs typeface="Albert Sans"/>
                <a:sym typeface="Albert Sans"/>
              </a:rPr>
              <a:t>6 of 8 participant</a:t>
            </a:r>
            <a:r>
              <a:rPr lang="en" sz="1200">
                <a:solidFill>
                  <a:schemeClr val="lt1"/>
                </a:solidFill>
                <a:latin typeface="Albert Sans"/>
                <a:ea typeface="Albert Sans"/>
                <a:cs typeface="Albert Sans"/>
                <a:sym typeface="Albert Sans"/>
              </a:rPr>
              <a:t>s expressed difficulty understanding jargons and scientific terms, which made them confused about the scores and recommendations.</a:t>
            </a:r>
            <a:endParaRPr sz="1200">
              <a:solidFill>
                <a:schemeClr val="lt1"/>
              </a:solidFill>
              <a:latin typeface="Albert Sans"/>
              <a:ea typeface="Albert Sans"/>
              <a:cs typeface="Albert Sans"/>
              <a:sym typeface="Albert Sans"/>
            </a:endParaRPr>
          </a:p>
          <a:p>
            <a:pPr indent="0" lvl="0" marL="0" rtl="0" algn="l">
              <a:spcBef>
                <a:spcPts val="0"/>
              </a:spcBef>
              <a:spcAft>
                <a:spcPts val="0"/>
              </a:spcAft>
              <a:buNone/>
            </a:pPr>
            <a:br>
              <a:rPr lang="en" sz="1200">
                <a:solidFill>
                  <a:schemeClr val="lt1"/>
                </a:solidFill>
                <a:latin typeface="Albert Sans"/>
                <a:ea typeface="Albert Sans"/>
                <a:cs typeface="Albert Sans"/>
                <a:sym typeface="Albert Sans"/>
              </a:rPr>
            </a:br>
            <a:r>
              <a:rPr lang="en" sz="1200">
                <a:solidFill>
                  <a:schemeClr val="lt1"/>
                </a:solidFill>
                <a:latin typeface="Albert Sans SemiBold"/>
                <a:ea typeface="Albert Sans SemiBold"/>
                <a:cs typeface="Albert Sans SemiBold"/>
                <a:sym typeface="Albert Sans SemiBold"/>
              </a:rPr>
              <a:t>Recommended solution:</a:t>
            </a:r>
            <a:endParaRPr sz="1200">
              <a:solidFill>
                <a:schemeClr val="lt1"/>
              </a:solidFill>
              <a:latin typeface="Albert Sans SemiBold"/>
              <a:ea typeface="Albert Sans SemiBold"/>
              <a:cs typeface="Albert Sans SemiBold"/>
              <a:sym typeface="Albert Sans SemiBold"/>
            </a:endParaRPr>
          </a:p>
          <a:p>
            <a:pPr indent="-304800" lvl="0" marL="457200" rtl="0" algn="l">
              <a:spcBef>
                <a:spcPts val="0"/>
              </a:spcBef>
              <a:spcAft>
                <a:spcPts val="0"/>
              </a:spcAft>
              <a:buClr>
                <a:schemeClr val="lt1"/>
              </a:buClr>
              <a:buSzPts val="1200"/>
              <a:buFont typeface="Albert Sans"/>
              <a:buChar char="●"/>
            </a:pPr>
            <a:r>
              <a:rPr lang="en" sz="1200">
                <a:solidFill>
                  <a:schemeClr val="lt1"/>
                </a:solidFill>
                <a:latin typeface="Albert Sans"/>
                <a:ea typeface="Albert Sans"/>
                <a:cs typeface="Albert Sans"/>
                <a:sym typeface="Albert Sans"/>
              </a:rPr>
              <a:t>Avoid unnecessary jargons. Speak the user’s language.</a:t>
            </a:r>
            <a:endParaRPr sz="1200">
              <a:solidFill>
                <a:schemeClr val="lt1"/>
              </a:solidFill>
              <a:latin typeface="Albert Sans"/>
              <a:ea typeface="Albert Sans"/>
              <a:cs typeface="Albert Sans"/>
              <a:sym typeface="Albert Sans"/>
            </a:endParaRPr>
          </a:p>
          <a:p>
            <a:pPr indent="-304800" lvl="0" marL="457200" rtl="0" algn="l">
              <a:spcBef>
                <a:spcPts val="0"/>
              </a:spcBef>
              <a:spcAft>
                <a:spcPts val="0"/>
              </a:spcAft>
              <a:buClr>
                <a:schemeClr val="lt1"/>
              </a:buClr>
              <a:buSzPts val="1200"/>
              <a:buFont typeface="Albert Sans"/>
              <a:buChar char="●"/>
            </a:pPr>
            <a:r>
              <a:rPr lang="en" sz="1200">
                <a:solidFill>
                  <a:schemeClr val="lt1"/>
                </a:solidFill>
                <a:latin typeface="Albert Sans"/>
                <a:ea typeface="Albert Sans"/>
                <a:cs typeface="Albert Sans"/>
                <a:sym typeface="Albert Sans"/>
              </a:rPr>
              <a:t>Add hyperlinks on important terms so that users can refer to them when necessary.</a:t>
            </a:r>
            <a:endParaRPr sz="1200">
              <a:solidFill>
                <a:schemeClr val="lt1"/>
              </a:solidFill>
              <a:latin typeface="Albert Sans"/>
              <a:ea typeface="Albert Sans"/>
              <a:cs typeface="Albert Sans"/>
              <a:sym typeface="Albert Sans"/>
            </a:endParaRPr>
          </a:p>
        </p:txBody>
      </p:sp>
      <p:pic>
        <p:nvPicPr>
          <p:cNvPr id="677" name="Google Shape;677;p84" title="20250311-150851.png"/>
          <p:cNvPicPr preferRelativeResize="0"/>
          <p:nvPr>
            <p:ph idx="2" type="pic"/>
          </p:nvPr>
        </p:nvPicPr>
        <p:blipFill rotWithShape="1">
          <a:blip r:embed="rId4">
            <a:alphaModFix/>
          </a:blip>
          <a:srcRect b="10" l="0" r="0" t="0"/>
          <a:stretch/>
        </p:blipFill>
        <p:spPr>
          <a:xfrm>
            <a:off x="695100" y="838213"/>
            <a:ext cx="1599900" cy="3467100"/>
          </a:xfrm>
          <a:prstGeom prst="roundRect">
            <a:avLst>
              <a:gd fmla="val 16667" name="adj"/>
            </a:avLst>
          </a:prstGeom>
          <a:ln>
            <a:noFill/>
          </a:ln>
        </p:spPr>
      </p:pic>
      <p:pic>
        <p:nvPicPr>
          <p:cNvPr id="678" name="Google Shape;678;p84"/>
          <p:cNvPicPr preferRelativeResize="0"/>
          <p:nvPr/>
        </p:nvPicPr>
        <p:blipFill>
          <a:blip r:embed="rId5">
            <a:alphaModFix/>
          </a:blip>
          <a:stretch>
            <a:fillRect/>
          </a:stretch>
        </p:blipFill>
        <p:spPr>
          <a:xfrm>
            <a:off x="538875" y="687013"/>
            <a:ext cx="1912350" cy="37694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5151B"/>
        </a:solidFill>
      </p:bgPr>
    </p:bg>
    <p:spTree>
      <p:nvGrpSpPr>
        <p:cNvPr id="682" name="Shape 682"/>
        <p:cNvGrpSpPr/>
        <p:nvPr/>
      </p:nvGrpSpPr>
      <p:grpSpPr>
        <a:xfrm>
          <a:off x="0" y="0"/>
          <a:ext cx="0" cy="0"/>
          <a:chOff x="0" y="0"/>
          <a:chExt cx="0" cy="0"/>
        </a:xfrm>
      </p:grpSpPr>
      <p:sp>
        <p:nvSpPr>
          <p:cNvPr id="683" name="Google Shape;683;p85"/>
          <p:cNvSpPr/>
          <p:nvPr/>
        </p:nvSpPr>
        <p:spPr>
          <a:xfrm>
            <a:off x="4904038" y="4601400"/>
            <a:ext cx="1354500" cy="318600"/>
          </a:xfrm>
          <a:prstGeom prst="roundRect">
            <a:avLst>
              <a:gd fmla="val 16290" name="adj"/>
            </a:avLst>
          </a:prstGeom>
          <a:solidFill>
            <a:srgbClr val="B6D7A8"/>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684" name="Google Shape;684;p85"/>
          <p:cNvSpPr/>
          <p:nvPr/>
        </p:nvSpPr>
        <p:spPr>
          <a:xfrm rot="-5400000">
            <a:off x="-962400" y="1190550"/>
            <a:ext cx="4914900" cy="27615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85"/>
          <p:cNvSpPr/>
          <p:nvPr/>
        </p:nvSpPr>
        <p:spPr>
          <a:xfrm>
            <a:off x="8596792" y="4601400"/>
            <a:ext cx="318600" cy="3186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686" name="Google Shape;686;p85"/>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687" name="Google Shape;687;p85"/>
          <p:cNvSpPr txBox="1"/>
          <p:nvPr>
            <p:ph type="title"/>
          </p:nvPr>
        </p:nvSpPr>
        <p:spPr>
          <a:xfrm>
            <a:off x="4971663" y="4563900"/>
            <a:ext cx="1200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Low</a:t>
            </a:r>
            <a:endParaRPr/>
          </a:p>
        </p:txBody>
      </p:sp>
      <p:sp>
        <p:nvSpPr>
          <p:cNvPr id="688" name="Google Shape;688;p85"/>
          <p:cNvSpPr/>
          <p:nvPr/>
        </p:nvSpPr>
        <p:spPr>
          <a:xfrm>
            <a:off x="3465963" y="4601400"/>
            <a:ext cx="1354500" cy="318600"/>
          </a:xfrm>
          <a:prstGeom prst="roundRect">
            <a:avLst>
              <a:gd fmla="val 16290" name="adj"/>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689" name="Google Shape;689;p85"/>
          <p:cNvSpPr txBox="1"/>
          <p:nvPr/>
        </p:nvSpPr>
        <p:spPr>
          <a:xfrm>
            <a:off x="3475313" y="4614225"/>
            <a:ext cx="13182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Albert Sans"/>
                <a:ea typeface="Albert Sans"/>
                <a:cs typeface="Albert Sans"/>
                <a:sym typeface="Albert Sans"/>
              </a:rPr>
              <a:t>New User</a:t>
            </a:r>
            <a:endParaRPr sz="1000">
              <a:solidFill>
                <a:schemeClr val="dk2"/>
              </a:solidFill>
              <a:latin typeface="Albert Sans"/>
              <a:ea typeface="Albert Sans"/>
              <a:cs typeface="Albert Sans"/>
              <a:sym typeface="Albert Sans"/>
            </a:endParaRPr>
          </a:p>
        </p:txBody>
      </p:sp>
      <p:pic>
        <p:nvPicPr>
          <p:cNvPr id="690" name="Google Shape;690;p85"/>
          <p:cNvPicPr preferRelativeResize="0"/>
          <p:nvPr/>
        </p:nvPicPr>
        <p:blipFill>
          <a:blip r:embed="rId3">
            <a:alphaModFix/>
          </a:blip>
          <a:stretch>
            <a:fillRect/>
          </a:stretch>
        </p:blipFill>
        <p:spPr>
          <a:xfrm>
            <a:off x="7372800" y="4593397"/>
            <a:ext cx="1092600" cy="334615"/>
          </a:xfrm>
          <a:prstGeom prst="rect">
            <a:avLst/>
          </a:prstGeom>
          <a:noFill/>
          <a:ln>
            <a:noFill/>
          </a:ln>
        </p:spPr>
      </p:pic>
      <p:pic>
        <p:nvPicPr>
          <p:cNvPr id="691" name="Google Shape;691;p85"/>
          <p:cNvPicPr preferRelativeResize="0"/>
          <p:nvPr/>
        </p:nvPicPr>
        <p:blipFill>
          <a:blip r:embed="rId3">
            <a:alphaModFix/>
          </a:blip>
          <a:stretch>
            <a:fillRect/>
          </a:stretch>
        </p:blipFill>
        <p:spPr>
          <a:xfrm>
            <a:off x="7372800" y="4593397"/>
            <a:ext cx="1092600" cy="334615"/>
          </a:xfrm>
          <a:prstGeom prst="rect">
            <a:avLst/>
          </a:prstGeom>
          <a:noFill/>
          <a:ln>
            <a:noFill/>
          </a:ln>
        </p:spPr>
      </p:pic>
      <p:sp>
        <p:nvSpPr>
          <p:cNvPr id="692" name="Google Shape;692;p85"/>
          <p:cNvSpPr txBox="1"/>
          <p:nvPr>
            <p:ph idx="4294967295" type="title"/>
          </p:nvPr>
        </p:nvSpPr>
        <p:spPr>
          <a:xfrm>
            <a:off x="3465963" y="473400"/>
            <a:ext cx="27432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A1FF5F"/>
                </a:solidFill>
                <a:latin typeface="Albert Sans"/>
                <a:ea typeface="Albert Sans"/>
                <a:cs typeface="Albert Sans"/>
                <a:sym typeface="Albert Sans"/>
              </a:rPr>
              <a:t>Confusing labels</a:t>
            </a:r>
            <a:endParaRPr b="1" sz="1400">
              <a:solidFill>
                <a:srgbClr val="A1FF5F"/>
              </a:solidFill>
              <a:latin typeface="Albert Sans"/>
              <a:ea typeface="Albert Sans"/>
              <a:cs typeface="Albert Sans"/>
              <a:sym typeface="Albert Sans"/>
            </a:endParaRPr>
          </a:p>
        </p:txBody>
      </p:sp>
      <p:sp>
        <p:nvSpPr>
          <p:cNvPr id="693" name="Google Shape;693;p85"/>
          <p:cNvSpPr txBox="1"/>
          <p:nvPr/>
        </p:nvSpPr>
        <p:spPr>
          <a:xfrm>
            <a:off x="3465975" y="933000"/>
            <a:ext cx="5130900" cy="3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lt1"/>
                </a:solidFill>
                <a:latin typeface="Albert Sans Light"/>
                <a:ea typeface="Albert Sans Light"/>
                <a:cs typeface="Albert Sans Light"/>
                <a:sym typeface="Albert Sans Light"/>
              </a:rPr>
              <a:t>“</a:t>
            </a:r>
            <a:r>
              <a:rPr i="1" lang="en" sz="1600">
                <a:solidFill>
                  <a:schemeClr val="lt1"/>
                </a:solidFill>
                <a:latin typeface="Albert Sans Light"/>
                <a:ea typeface="Albert Sans Light"/>
                <a:cs typeface="Albert Sans Light"/>
                <a:sym typeface="Albert Sans Light"/>
              </a:rPr>
              <a:t>I’m caught between Superfoods and Enjoy category - Superfoods seemed like must haves and Enjoy foods seemed like suggested foods I normally wouldn't have. “</a:t>
            </a:r>
            <a:endParaRPr i="1" sz="1600">
              <a:solidFill>
                <a:schemeClr val="lt1"/>
              </a:solidFill>
              <a:latin typeface="Albert Sans Light"/>
              <a:ea typeface="Albert Sans Light"/>
              <a:cs typeface="Albert Sans Light"/>
              <a:sym typeface="Albert Sans Light"/>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lang="en" sz="1200">
                <a:solidFill>
                  <a:schemeClr val="lt1"/>
                </a:solidFill>
                <a:latin typeface="Albert Sans SemiBold"/>
                <a:ea typeface="Albert Sans SemiBold"/>
                <a:cs typeface="Albert Sans SemiBold"/>
                <a:sym typeface="Albert Sans SemiBold"/>
              </a:rPr>
              <a:t>Evidence:</a:t>
            </a:r>
            <a:endParaRPr sz="1200">
              <a:solidFill>
                <a:schemeClr val="lt1"/>
              </a:solidFill>
              <a:latin typeface="Albert Sans SemiBold"/>
              <a:ea typeface="Albert Sans SemiBold"/>
              <a:cs typeface="Albert Sans SemiBold"/>
              <a:sym typeface="Albert Sans SemiBold"/>
            </a:endParaRPr>
          </a:p>
          <a:p>
            <a:pPr indent="0" lvl="0" marL="0" rtl="0" algn="l">
              <a:spcBef>
                <a:spcPts val="0"/>
              </a:spcBef>
              <a:spcAft>
                <a:spcPts val="0"/>
              </a:spcAft>
              <a:buNone/>
            </a:pPr>
            <a:r>
              <a:rPr lang="en" sz="1200">
                <a:solidFill>
                  <a:schemeClr val="lt1"/>
                </a:solidFill>
                <a:latin typeface="Albert Sans"/>
                <a:ea typeface="Albert Sans"/>
                <a:cs typeface="Albert Sans"/>
                <a:sym typeface="Albert Sans"/>
              </a:rPr>
              <a:t>3 new users expressed confusion over “superfood,” which is a noun compared to other action verbs.</a:t>
            </a:r>
            <a:endParaRPr sz="1200">
              <a:solidFill>
                <a:schemeClr val="lt1"/>
              </a:solidFill>
              <a:latin typeface="Albert Sans"/>
              <a:ea typeface="Albert Sans"/>
              <a:cs typeface="Albert Sans"/>
              <a:sym typeface="Albert Sans"/>
            </a:endParaRPr>
          </a:p>
          <a:p>
            <a:pPr indent="0" lvl="0" marL="0" rtl="0" algn="l">
              <a:spcBef>
                <a:spcPts val="0"/>
              </a:spcBef>
              <a:spcAft>
                <a:spcPts val="0"/>
              </a:spcAft>
              <a:buNone/>
            </a:pPr>
            <a:br>
              <a:rPr lang="en" sz="1200">
                <a:solidFill>
                  <a:schemeClr val="lt1"/>
                </a:solidFill>
                <a:latin typeface="Albert Sans"/>
                <a:ea typeface="Albert Sans"/>
                <a:cs typeface="Albert Sans"/>
                <a:sym typeface="Albert Sans"/>
              </a:rPr>
            </a:br>
            <a:r>
              <a:rPr lang="en" sz="1200">
                <a:solidFill>
                  <a:schemeClr val="lt1"/>
                </a:solidFill>
                <a:latin typeface="Albert Sans SemiBold"/>
                <a:ea typeface="Albert Sans SemiBold"/>
                <a:cs typeface="Albert Sans SemiBold"/>
                <a:sym typeface="Albert Sans SemiBold"/>
              </a:rPr>
              <a:t>Recommended solution:</a:t>
            </a:r>
            <a:endParaRPr sz="1200">
              <a:solidFill>
                <a:schemeClr val="lt1"/>
              </a:solidFill>
              <a:latin typeface="Albert Sans SemiBold"/>
              <a:ea typeface="Albert Sans SemiBold"/>
              <a:cs typeface="Albert Sans SemiBold"/>
              <a:sym typeface="Albert Sans SemiBold"/>
            </a:endParaRPr>
          </a:p>
          <a:p>
            <a:pPr indent="-304800" lvl="0" marL="457200" rtl="0" algn="l">
              <a:spcBef>
                <a:spcPts val="0"/>
              </a:spcBef>
              <a:spcAft>
                <a:spcPts val="0"/>
              </a:spcAft>
              <a:buClr>
                <a:schemeClr val="lt1"/>
              </a:buClr>
              <a:buSzPts val="1200"/>
              <a:buFont typeface="Albert Sans"/>
              <a:buChar char="●"/>
            </a:pPr>
            <a:r>
              <a:rPr lang="en" sz="1200">
                <a:solidFill>
                  <a:schemeClr val="lt1"/>
                </a:solidFill>
                <a:latin typeface="Albert Sans"/>
                <a:ea typeface="Albert Sans"/>
                <a:cs typeface="Albert Sans"/>
                <a:sym typeface="Albert Sans"/>
              </a:rPr>
              <a:t>Avoid unnecessary jargons. Speak the user’s language.</a:t>
            </a:r>
            <a:endParaRPr sz="1200">
              <a:solidFill>
                <a:schemeClr val="lt1"/>
              </a:solidFill>
              <a:latin typeface="Albert Sans"/>
              <a:ea typeface="Albert Sans"/>
              <a:cs typeface="Albert Sans"/>
              <a:sym typeface="Albert Sans"/>
            </a:endParaRPr>
          </a:p>
          <a:p>
            <a:pPr indent="-304800" lvl="0" marL="457200" rtl="0" algn="l">
              <a:spcBef>
                <a:spcPts val="0"/>
              </a:spcBef>
              <a:spcAft>
                <a:spcPts val="0"/>
              </a:spcAft>
              <a:buClr>
                <a:schemeClr val="lt1"/>
              </a:buClr>
              <a:buSzPts val="1200"/>
              <a:buFont typeface="Albert Sans"/>
              <a:buChar char="●"/>
            </a:pPr>
            <a:r>
              <a:rPr lang="en" sz="1200">
                <a:solidFill>
                  <a:schemeClr val="lt1"/>
                </a:solidFill>
                <a:latin typeface="Albert Sans"/>
                <a:ea typeface="Albert Sans"/>
                <a:cs typeface="Albert Sans"/>
                <a:sym typeface="Albert Sans"/>
              </a:rPr>
              <a:t>Add hyperlinks on important jargons and terms so that users can refer to them when necessary.</a:t>
            </a:r>
            <a:endParaRPr sz="1200">
              <a:solidFill>
                <a:schemeClr val="lt1"/>
              </a:solidFill>
              <a:latin typeface="Albert Sans"/>
              <a:ea typeface="Albert Sans"/>
              <a:cs typeface="Albert Sans"/>
              <a:sym typeface="Albert Sans"/>
            </a:endParaRPr>
          </a:p>
        </p:txBody>
      </p:sp>
      <p:pic>
        <p:nvPicPr>
          <p:cNvPr id="694" name="Google Shape;694;p85" title="20250311-151829.png"/>
          <p:cNvPicPr preferRelativeResize="0"/>
          <p:nvPr>
            <p:ph idx="2" type="pic"/>
          </p:nvPr>
        </p:nvPicPr>
        <p:blipFill rotWithShape="1">
          <a:blip r:embed="rId4">
            <a:alphaModFix/>
          </a:blip>
          <a:srcRect b="10" l="0" r="0" t="0"/>
          <a:stretch/>
        </p:blipFill>
        <p:spPr>
          <a:xfrm>
            <a:off x="695100" y="838213"/>
            <a:ext cx="1599900" cy="3467100"/>
          </a:xfrm>
          <a:prstGeom prst="roundRect">
            <a:avLst>
              <a:gd fmla="val 16667" name="adj"/>
            </a:avLst>
          </a:prstGeom>
          <a:ln>
            <a:noFill/>
          </a:ln>
        </p:spPr>
      </p:pic>
      <p:pic>
        <p:nvPicPr>
          <p:cNvPr id="695" name="Google Shape;695;p85"/>
          <p:cNvPicPr preferRelativeResize="0"/>
          <p:nvPr/>
        </p:nvPicPr>
        <p:blipFill>
          <a:blip r:embed="rId5">
            <a:alphaModFix/>
          </a:blip>
          <a:stretch>
            <a:fillRect/>
          </a:stretch>
        </p:blipFill>
        <p:spPr>
          <a:xfrm>
            <a:off x="538875" y="687013"/>
            <a:ext cx="1912350" cy="37694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8"/>
          <p:cNvSpPr/>
          <p:nvPr/>
        </p:nvSpPr>
        <p:spPr>
          <a:xfrm rot="10800000">
            <a:off x="3923400" y="3392050"/>
            <a:ext cx="4992000" cy="824100"/>
          </a:xfrm>
          <a:prstGeom prst="round2SameRect">
            <a:avLst>
              <a:gd fmla="val 16667"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8"/>
          <p:cNvSpPr/>
          <p:nvPr/>
        </p:nvSpPr>
        <p:spPr>
          <a:xfrm>
            <a:off x="3923125" y="933450"/>
            <a:ext cx="4992300" cy="823800"/>
          </a:xfrm>
          <a:prstGeom prst="round2SameRect">
            <a:avLst>
              <a:gd fmla="val 16667"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419" name="Google Shape;419;p68"/>
          <p:cNvSpPr/>
          <p:nvPr/>
        </p:nvSpPr>
        <p:spPr>
          <a:xfrm>
            <a:off x="3923154" y="1751054"/>
            <a:ext cx="4992300" cy="823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8"/>
          <p:cNvSpPr/>
          <p:nvPr/>
        </p:nvSpPr>
        <p:spPr>
          <a:xfrm>
            <a:off x="3923154" y="2574691"/>
            <a:ext cx="4992300" cy="817800"/>
          </a:xfrm>
          <a:prstGeom prst="rect">
            <a:avLst/>
          </a:prstGeom>
          <a:solidFill>
            <a:srgbClr val="A1FF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68"/>
          <p:cNvSpPr txBox="1"/>
          <p:nvPr/>
        </p:nvSpPr>
        <p:spPr>
          <a:xfrm>
            <a:off x="4116984" y="933446"/>
            <a:ext cx="548700" cy="82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Albert Sans"/>
                <a:ea typeface="Albert Sans"/>
                <a:cs typeface="Albert Sans"/>
                <a:sym typeface="Albert Sans"/>
              </a:rPr>
              <a:t>01</a:t>
            </a:r>
            <a:endParaRPr>
              <a:solidFill>
                <a:schemeClr val="dk2"/>
              </a:solidFill>
              <a:latin typeface="Albert Sans"/>
              <a:ea typeface="Albert Sans"/>
              <a:cs typeface="Albert Sans"/>
              <a:sym typeface="Albert Sans"/>
            </a:endParaRPr>
          </a:p>
        </p:txBody>
      </p:sp>
      <p:sp>
        <p:nvSpPr>
          <p:cNvPr id="422" name="Google Shape;422;p68"/>
          <p:cNvSpPr txBox="1"/>
          <p:nvPr/>
        </p:nvSpPr>
        <p:spPr>
          <a:xfrm>
            <a:off x="4116984" y="1751046"/>
            <a:ext cx="548700" cy="82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Albert Sans"/>
                <a:ea typeface="Albert Sans"/>
                <a:cs typeface="Albert Sans"/>
                <a:sym typeface="Albert Sans"/>
              </a:rPr>
              <a:t>02</a:t>
            </a:r>
            <a:endParaRPr>
              <a:solidFill>
                <a:schemeClr val="dk2"/>
              </a:solidFill>
              <a:latin typeface="Albert Sans"/>
              <a:ea typeface="Albert Sans"/>
              <a:cs typeface="Albert Sans"/>
              <a:sym typeface="Albert Sans"/>
            </a:endParaRPr>
          </a:p>
        </p:txBody>
      </p:sp>
      <p:sp>
        <p:nvSpPr>
          <p:cNvPr id="423" name="Google Shape;423;p68"/>
          <p:cNvSpPr txBox="1"/>
          <p:nvPr/>
        </p:nvSpPr>
        <p:spPr>
          <a:xfrm>
            <a:off x="4116984" y="2571696"/>
            <a:ext cx="548700" cy="82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Albert Sans"/>
                <a:ea typeface="Albert Sans"/>
                <a:cs typeface="Albert Sans"/>
                <a:sym typeface="Albert Sans"/>
              </a:rPr>
              <a:t>03</a:t>
            </a:r>
            <a:endParaRPr>
              <a:solidFill>
                <a:schemeClr val="dk2"/>
              </a:solidFill>
              <a:latin typeface="Albert Sans"/>
              <a:ea typeface="Albert Sans"/>
              <a:cs typeface="Albert Sans"/>
              <a:sym typeface="Albert Sans"/>
            </a:endParaRPr>
          </a:p>
        </p:txBody>
      </p:sp>
      <p:sp>
        <p:nvSpPr>
          <p:cNvPr id="424" name="Google Shape;424;p68"/>
          <p:cNvSpPr txBox="1"/>
          <p:nvPr/>
        </p:nvSpPr>
        <p:spPr>
          <a:xfrm>
            <a:off x="4116984" y="3395346"/>
            <a:ext cx="548700" cy="82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Albert Sans"/>
                <a:ea typeface="Albert Sans"/>
                <a:cs typeface="Albert Sans"/>
                <a:sym typeface="Albert Sans"/>
              </a:rPr>
              <a:t>04</a:t>
            </a:r>
            <a:endParaRPr>
              <a:solidFill>
                <a:schemeClr val="dk2"/>
              </a:solidFill>
              <a:latin typeface="Albert Sans"/>
              <a:ea typeface="Albert Sans"/>
              <a:cs typeface="Albert Sans"/>
              <a:sym typeface="Albert Sans"/>
            </a:endParaRPr>
          </a:p>
        </p:txBody>
      </p:sp>
      <p:sp>
        <p:nvSpPr>
          <p:cNvPr id="425" name="Google Shape;425;p68"/>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426" name="Google Shape;426;p68"/>
          <p:cNvSpPr txBox="1"/>
          <p:nvPr>
            <p:ph type="title"/>
          </p:nvPr>
        </p:nvSpPr>
        <p:spPr>
          <a:xfrm>
            <a:off x="948175" y="797675"/>
            <a:ext cx="2852100" cy="265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Nanum Myeongjo"/>
                <a:ea typeface="Nanum Myeongjo"/>
                <a:cs typeface="Nanum Myeongjo"/>
                <a:sym typeface="Nanum Myeongjo"/>
              </a:rPr>
              <a:t>Agenda</a:t>
            </a:r>
            <a:endParaRPr b="1">
              <a:latin typeface="Nanum Myeongjo"/>
              <a:ea typeface="Nanum Myeongjo"/>
              <a:cs typeface="Nanum Myeongjo"/>
              <a:sym typeface="Nanum Myeongjo"/>
            </a:endParaRPr>
          </a:p>
        </p:txBody>
      </p:sp>
      <p:sp>
        <p:nvSpPr>
          <p:cNvPr id="427" name="Google Shape;427;p68"/>
          <p:cNvSpPr txBox="1"/>
          <p:nvPr>
            <p:ph idx="4" type="title"/>
          </p:nvPr>
        </p:nvSpPr>
        <p:spPr>
          <a:xfrm>
            <a:off x="4469650" y="2574700"/>
            <a:ext cx="4127100" cy="81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Results</a:t>
            </a:r>
            <a:endParaRPr>
              <a:latin typeface="Albert Sans"/>
              <a:ea typeface="Albert Sans"/>
              <a:cs typeface="Albert Sans"/>
              <a:sym typeface="Albert Sans"/>
            </a:endParaRPr>
          </a:p>
        </p:txBody>
      </p:sp>
      <p:sp>
        <p:nvSpPr>
          <p:cNvPr id="428" name="Google Shape;428;p68"/>
          <p:cNvSpPr txBox="1"/>
          <p:nvPr>
            <p:ph idx="2" type="title"/>
          </p:nvPr>
        </p:nvSpPr>
        <p:spPr>
          <a:xfrm>
            <a:off x="4469650" y="936450"/>
            <a:ext cx="4440300" cy="81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Background</a:t>
            </a:r>
            <a:endParaRPr>
              <a:latin typeface="Albert Sans"/>
              <a:ea typeface="Albert Sans"/>
              <a:cs typeface="Albert Sans"/>
              <a:sym typeface="Albert Sans"/>
            </a:endParaRPr>
          </a:p>
        </p:txBody>
      </p:sp>
      <p:sp>
        <p:nvSpPr>
          <p:cNvPr id="429" name="Google Shape;429;p68"/>
          <p:cNvSpPr txBox="1"/>
          <p:nvPr>
            <p:ph idx="3" type="title"/>
          </p:nvPr>
        </p:nvSpPr>
        <p:spPr>
          <a:xfrm>
            <a:off x="4469650" y="1754050"/>
            <a:ext cx="4062000" cy="81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Methods</a:t>
            </a:r>
            <a:endParaRPr>
              <a:latin typeface="Albert Sans"/>
              <a:ea typeface="Albert Sans"/>
              <a:cs typeface="Albert Sans"/>
              <a:sym typeface="Albert Sans"/>
            </a:endParaRPr>
          </a:p>
        </p:txBody>
      </p:sp>
      <p:sp>
        <p:nvSpPr>
          <p:cNvPr id="430" name="Google Shape;430;p68"/>
          <p:cNvSpPr txBox="1"/>
          <p:nvPr>
            <p:ph idx="5" type="title"/>
          </p:nvPr>
        </p:nvSpPr>
        <p:spPr>
          <a:xfrm>
            <a:off x="4454025" y="3395350"/>
            <a:ext cx="4453200" cy="81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Takeaways</a:t>
            </a:r>
            <a:endParaRPr>
              <a:latin typeface="Albert Sans"/>
              <a:ea typeface="Albert Sans"/>
              <a:cs typeface="Albert Sans"/>
              <a:sym typeface="Albert Sans"/>
            </a:endParaRPr>
          </a:p>
        </p:txBody>
      </p:sp>
      <p:sp>
        <p:nvSpPr>
          <p:cNvPr id="431" name="Google Shape;431;p68"/>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432" name="Google Shape;432;p68"/>
          <p:cNvSpPr txBox="1"/>
          <p:nvPr>
            <p:ph idx="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pic>
        <p:nvPicPr>
          <p:cNvPr id="433" name="Google Shape;433;p68"/>
          <p:cNvPicPr preferRelativeResize="0"/>
          <p:nvPr/>
        </p:nvPicPr>
        <p:blipFill>
          <a:blip r:embed="rId3">
            <a:alphaModFix/>
          </a:blip>
          <a:stretch>
            <a:fillRect/>
          </a:stretch>
        </p:blipFill>
        <p:spPr>
          <a:xfrm>
            <a:off x="7372800" y="4593397"/>
            <a:ext cx="1092600" cy="3346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86"/>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Actionability</a:t>
            </a:r>
            <a:endParaRPr sz="4800"/>
          </a:p>
        </p:txBody>
      </p:sp>
      <p:sp>
        <p:nvSpPr>
          <p:cNvPr id="701" name="Google Shape;701;p86"/>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3-2</a:t>
            </a:r>
            <a:endParaRPr/>
          </a:p>
        </p:txBody>
      </p:sp>
      <p:sp>
        <p:nvSpPr>
          <p:cNvPr id="702" name="Google Shape;702;p86"/>
          <p:cNvSpPr/>
          <p:nvPr/>
        </p:nvSpPr>
        <p:spPr>
          <a:xfrm>
            <a:off x="8596792" y="4601400"/>
            <a:ext cx="318600" cy="3186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703" name="Google Shape;703;p86"/>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704" name="Google Shape;704;p86"/>
          <p:cNvSpPr txBox="1"/>
          <p:nvPr/>
        </p:nvSpPr>
        <p:spPr>
          <a:xfrm>
            <a:off x="1069644" y="3191650"/>
            <a:ext cx="6458700" cy="15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B1A1FF"/>
                </a:solidFill>
                <a:latin typeface="Albert Sans"/>
                <a:ea typeface="Albert Sans"/>
                <a:cs typeface="Albert Sans"/>
                <a:sym typeface="Albert Sans"/>
              </a:rPr>
              <a:t>⬤ </a:t>
            </a:r>
            <a:r>
              <a:rPr b="1" lang="en">
                <a:solidFill>
                  <a:srgbClr val="B1A1FF"/>
                </a:solidFill>
                <a:latin typeface="Albert Sans"/>
                <a:ea typeface="Albert Sans"/>
                <a:cs typeface="Albert Sans"/>
                <a:sym typeface="Albert Sans"/>
              </a:rPr>
              <a:t>Health Optimizers</a:t>
            </a:r>
            <a:r>
              <a:rPr lang="en">
                <a:solidFill>
                  <a:srgbClr val="B1A1FF"/>
                </a:solidFill>
                <a:latin typeface="Albert Sans"/>
                <a:ea typeface="Albert Sans"/>
                <a:cs typeface="Albert Sans"/>
                <a:sym typeface="Albert Sans"/>
              </a:rPr>
              <a:t> </a:t>
            </a:r>
            <a:r>
              <a:rPr lang="en">
                <a:solidFill>
                  <a:srgbClr val="B1A1FF"/>
                </a:solidFill>
                <a:latin typeface="Albert Sans"/>
                <a:ea typeface="Albert Sans"/>
                <a:cs typeface="Albert Sans"/>
                <a:sym typeface="Albert Sans"/>
              </a:rPr>
              <a:t>preferred clear connections between foods and health.</a:t>
            </a:r>
            <a:br>
              <a:rPr lang="en">
                <a:solidFill>
                  <a:srgbClr val="FFFFFF"/>
                </a:solidFill>
                <a:latin typeface="Albert Sans"/>
                <a:ea typeface="Albert Sans"/>
                <a:cs typeface="Albert Sans"/>
                <a:sym typeface="Albert Sans"/>
              </a:rPr>
            </a:br>
            <a:r>
              <a:rPr lang="en">
                <a:solidFill>
                  <a:srgbClr val="9ACAE0"/>
                </a:solidFill>
                <a:latin typeface="Albert Sans"/>
                <a:ea typeface="Albert Sans"/>
                <a:cs typeface="Albert Sans"/>
                <a:sym typeface="Albert Sans"/>
              </a:rPr>
              <a:t>⬤ </a:t>
            </a:r>
            <a:r>
              <a:rPr b="1" lang="en">
                <a:solidFill>
                  <a:srgbClr val="9ACAE0"/>
                </a:solidFill>
                <a:latin typeface="Albert Sans"/>
                <a:ea typeface="Albert Sans"/>
                <a:cs typeface="Albert Sans"/>
                <a:sym typeface="Albert Sans"/>
              </a:rPr>
              <a:t>Health Problem Solvers</a:t>
            </a:r>
            <a:r>
              <a:rPr lang="en">
                <a:solidFill>
                  <a:srgbClr val="9ACAE0"/>
                </a:solidFill>
                <a:latin typeface="Albert Sans"/>
                <a:ea typeface="Albert Sans"/>
                <a:cs typeface="Albert Sans"/>
                <a:sym typeface="Albert Sans"/>
              </a:rPr>
              <a:t> expected tips on</a:t>
            </a:r>
            <a:r>
              <a:rPr lang="en">
                <a:solidFill>
                  <a:srgbClr val="9ACAE0"/>
                </a:solidFill>
                <a:latin typeface="Albert Sans"/>
                <a:ea typeface="Albert Sans"/>
                <a:cs typeface="Albert Sans"/>
                <a:sym typeface="Albert Sans"/>
              </a:rPr>
              <a:t> integration of food into meals.</a:t>
            </a:r>
            <a:br>
              <a:rPr lang="en">
                <a:solidFill>
                  <a:srgbClr val="FFFFFF"/>
                </a:solidFill>
                <a:latin typeface="Albert Sans"/>
                <a:ea typeface="Albert Sans"/>
                <a:cs typeface="Albert Sans"/>
                <a:sym typeface="Albert Sans"/>
              </a:rPr>
            </a:br>
            <a:r>
              <a:rPr lang="en">
                <a:solidFill>
                  <a:srgbClr val="1BBE90"/>
                </a:solidFill>
                <a:latin typeface="Albert Sans"/>
                <a:ea typeface="Albert Sans"/>
                <a:cs typeface="Albert Sans"/>
                <a:sym typeface="Albert Sans"/>
              </a:rPr>
              <a:t>⬤ </a:t>
            </a:r>
            <a:r>
              <a:rPr b="1" lang="en">
                <a:solidFill>
                  <a:srgbClr val="1BBE90"/>
                </a:solidFill>
                <a:latin typeface="Albert Sans"/>
                <a:ea typeface="Albert Sans"/>
                <a:cs typeface="Albert Sans"/>
                <a:sym typeface="Albert Sans"/>
              </a:rPr>
              <a:t>New Users</a:t>
            </a:r>
            <a:r>
              <a:rPr lang="en">
                <a:solidFill>
                  <a:srgbClr val="1BBE90"/>
                </a:solidFill>
                <a:latin typeface="Albert Sans"/>
                <a:ea typeface="Albert Sans"/>
                <a:cs typeface="Albert Sans"/>
                <a:sym typeface="Albert Sans"/>
              </a:rPr>
              <a:t> </a:t>
            </a:r>
            <a:r>
              <a:rPr lang="en">
                <a:solidFill>
                  <a:srgbClr val="1BBE90"/>
                </a:solidFill>
                <a:latin typeface="Albert Sans"/>
                <a:ea typeface="Albert Sans"/>
                <a:cs typeface="Albert Sans"/>
                <a:sym typeface="Albert Sans"/>
              </a:rPr>
              <a:t>needed guidance on prioritizing recommendations.</a:t>
            </a:r>
            <a:br>
              <a:rPr lang="en">
                <a:solidFill>
                  <a:srgbClr val="FFFFFF"/>
                </a:solidFill>
                <a:latin typeface="Albert Sans"/>
                <a:ea typeface="Albert Sans"/>
                <a:cs typeface="Albert Sans"/>
                <a:sym typeface="Albert Sans"/>
              </a:rPr>
            </a:br>
            <a:r>
              <a:rPr lang="en">
                <a:solidFill>
                  <a:srgbClr val="A1FF5F"/>
                </a:solidFill>
                <a:latin typeface="Albert Sans"/>
                <a:ea typeface="Albert Sans"/>
                <a:cs typeface="Albert Sans"/>
                <a:sym typeface="Albert Sans"/>
              </a:rPr>
              <a:t>⬤ </a:t>
            </a:r>
            <a:r>
              <a:rPr b="1" lang="en">
                <a:solidFill>
                  <a:srgbClr val="A1FF5F"/>
                </a:solidFill>
                <a:latin typeface="Albert Sans"/>
                <a:ea typeface="Albert Sans"/>
                <a:cs typeface="Albert Sans"/>
                <a:sym typeface="Albert Sans"/>
              </a:rPr>
              <a:t>Returning Users </a:t>
            </a:r>
            <a:r>
              <a:rPr lang="en">
                <a:solidFill>
                  <a:srgbClr val="A1FF5F"/>
                </a:solidFill>
                <a:latin typeface="Albert Sans"/>
                <a:ea typeface="Albert Sans"/>
                <a:cs typeface="Albert Sans"/>
                <a:sym typeface="Albert Sans"/>
              </a:rPr>
              <a:t>desired more customization and visualized guidance.</a:t>
            </a:r>
            <a:endParaRPr>
              <a:solidFill>
                <a:srgbClr val="A1FF5F"/>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A1FF5F"/>
              </a:solidFill>
              <a:latin typeface="Albert Sans"/>
              <a:ea typeface="Albert Sans"/>
              <a:cs typeface="Albert Sans"/>
              <a:sym typeface="Albert Sans"/>
            </a:endParaRPr>
          </a:p>
        </p:txBody>
      </p:sp>
      <p:pic>
        <p:nvPicPr>
          <p:cNvPr id="705" name="Google Shape;705;p86"/>
          <p:cNvPicPr preferRelativeResize="0"/>
          <p:nvPr/>
        </p:nvPicPr>
        <p:blipFill>
          <a:blip r:embed="rId3">
            <a:alphaModFix/>
          </a:blip>
          <a:stretch>
            <a:fillRect/>
          </a:stretch>
        </p:blipFill>
        <p:spPr>
          <a:xfrm>
            <a:off x="7372800" y="4593397"/>
            <a:ext cx="1092600" cy="33461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709" name="Shape 709"/>
        <p:cNvGrpSpPr/>
        <p:nvPr/>
      </p:nvGrpSpPr>
      <p:grpSpPr>
        <a:xfrm>
          <a:off x="0" y="0"/>
          <a:ext cx="0" cy="0"/>
          <a:chOff x="0" y="0"/>
          <a:chExt cx="0" cy="0"/>
        </a:xfrm>
      </p:grpSpPr>
      <p:sp>
        <p:nvSpPr>
          <p:cNvPr id="710" name="Google Shape;710;p87"/>
          <p:cNvSpPr/>
          <p:nvPr/>
        </p:nvSpPr>
        <p:spPr>
          <a:xfrm rot="-5400000">
            <a:off x="-962400" y="1190550"/>
            <a:ext cx="4914900" cy="27615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1" name="Google Shape;711;p87" title="20250311-150609.png"/>
          <p:cNvPicPr preferRelativeResize="0"/>
          <p:nvPr>
            <p:ph idx="2" type="pic"/>
          </p:nvPr>
        </p:nvPicPr>
        <p:blipFill rotWithShape="1">
          <a:blip r:embed="rId3">
            <a:alphaModFix/>
          </a:blip>
          <a:srcRect b="10" l="0" r="0" t="0"/>
          <a:stretch/>
        </p:blipFill>
        <p:spPr>
          <a:xfrm>
            <a:off x="695100" y="838213"/>
            <a:ext cx="1599900" cy="3467100"/>
          </a:xfrm>
          <a:prstGeom prst="roundRect">
            <a:avLst>
              <a:gd fmla="val 16667" name="adj"/>
            </a:avLst>
          </a:prstGeom>
          <a:ln>
            <a:noFill/>
          </a:ln>
        </p:spPr>
      </p:pic>
      <p:pic>
        <p:nvPicPr>
          <p:cNvPr id="712" name="Google Shape;712;p87"/>
          <p:cNvPicPr preferRelativeResize="0"/>
          <p:nvPr/>
        </p:nvPicPr>
        <p:blipFill>
          <a:blip r:embed="rId4">
            <a:alphaModFix/>
          </a:blip>
          <a:stretch>
            <a:fillRect/>
          </a:stretch>
        </p:blipFill>
        <p:spPr>
          <a:xfrm>
            <a:off x="538875" y="687013"/>
            <a:ext cx="1912350" cy="3769477"/>
          </a:xfrm>
          <a:prstGeom prst="rect">
            <a:avLst/>
          </a:prstGeom>
          <a:noFill/>
          <a:ln>
            <a:noFill/>
          </a:ln>
        </p:spPr>
      </p:pic>
      <p:sp>
        <p:nvSpPr>
          <p:cNvPr id="713" name="Google Shape;713;p87"/>
          <p:cNvSpPr/>
          <p:nvPr/>
        </p:nvSpPr>
        <p:spPr>
          <a:xfrm>
            <a:off x="4904038" y="4601400"/>
            <a:ext cx="1354500" cy="318600"/>
          </a:xfrm>
          <a:prstGeom prst="roundRect">
            <a:avLst>
              <a:gd fmla="val 16290" name="adj"/>
            </a:avLst>
          </a:prstGeom>
          <a:solidFill>
            <a:srgbClr val="FFD96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714" name="Google Shape;714;p87"/>
          <p:cNvSpPr/>
          <p:nvPr/>
        </p:nvSpPr>
        <p:spPr>
          <a:xfrm>
            <a:off x="8596792" y="4601400"/>
            <a:ext cx="318600" cy="3186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715" name="Google Shape;715;p87"/>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716" name="Google Shape;716;p87"/>
          <p:cNvSpPr txBox="1"/>
          <p:nvPr>
            <p:ph type="title"/>
          </p:nvPr>
        </p:nvSpPr>
        <p:spPr>
          <a:xfrm>
            <a:off x="4971663" y="4563900"/>
            <a:ext cx="1200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Medium</a:t>
            </a:r>
            <a:endParaRPr/>
          </a:p>
        </p:txBody>
      </p:sp>
      <p:sp>
        <p:nvSpPr>
          <p:cNvPr id="717" name="Google Shape;717;p87"/>
          <p:cNvSpPr/>
          <p:nvPr/>
        </p:nvSpPr>
        <p:spPr>
          <a:xfrm>
            <a:off x="3465963" y="4601400"/>
            <a:ext cx="1354500" cy="318600"/>
          </a:xfrm>
          <a:prstGeom prst="roundRect">
            <a:avLst>
              <a:gd fmla="val 16290" name="adj"/>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718" name="Google Shape;718;p87"/>
          <p:cNvSpPr txBox="1"/>
          <p:nvPr/>
        </p:nvSpPr>
        <p:spPr>
          <a:xfrm>
            <a:off x="3475313" y="4614225"/>
            <a:ext cx="13182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Albert Sans"/>
                <a:ea typeface="Albert Sans"/>
                <a:cs typeface="Albert Sans"/>
                <a:sym typeface="Albert Sans"/>
              </a:rPr>
              <a:t>All</a:t>
            </a:r>
            <a:r>
              <a:rPr lang="en" sz="1000">
                <a:solidFill>
                  <a:schemeClr val="dk2"/>
                </a:solidFill>
                <a:latin typeface="Albert Sans"/>
                <a:ea typeface="Albert Sans"/>
                <a:cs typeface="Albert Sans"/>
                <a:sym typeface="Albert Sans"/>
              </a:rPr>
              <a:t> User Types</a:t>
            </a:r>
            <a:endParaRPr sz="1000">
              <a:solidFill>
                <a:schemeClr val="dk2"/>
              </a:solidFill>
              <a:latin typeface="Albert Sans"/>
              <a:ea typeface="Albert Sans"/>
              <a:cs typeface="Albert Sans"/>
              <a:sym typeface="Albert Sans"/>
            </a:endParaRPr>
          </a:p>
        </p:txBody>
      </p:sp>
      <p:pic>
        <p:nvPicPr>
          <p:cNvPr id="719" name="Google Shape;719;p87"/>
          <p:cNvPicPr preferRelativeResize="0"/>
          <p:nvPr/>
        </p:nvPicPr>
        <p:blipFill>
          <a:blip r:embed="rId5">
            <a:alphaModFix/>
          </a:blip>
          <a:stretch>
            <a:fillRect/>
          </a:stretch>
        </p:blipFill>
        <p:spPr>
          <a:xfrm>
            <a:off x="7372800" y="4593397"/>
            <a:ext cx="1092600" cy="334615"/>
          </a:xfrm>
          <a:prstGeom prst="rect">
            <a:avLst/>
          </a:prstGeom>
          <a:noFill/>
          <a:ln>
            <a:noFill/>
          </a:ln>
        </p:spPr>
      </p:pic>
      <p:pic>
        <p:nvPicPr>
          <p:cNvPr id="720" name="Google Shape;720;p87"/>
          <p:cNvPicPr preferRelativeResize="0"/>
          <p:nvPr/>
        </p:nvPicPr>
        <p:blipFill>
          <a:blip r:embed="rId5">
            <a:alphaModFix/>
          </a:blip>
          <a:stretch>
            <a:fillRect/>
          </a:stretch>
        </p:blipFill>
        <p:spPr>
          <a:xfrm>
            <a:off x="7372800" y="4593397"/>
            <a:ext cx="1092600" cy="334615"/>
          </a:xfrm>
          <a:prstGeom prst="rect">
            <a:avLst/>
          </a:prstGeom>
          <a:noFill/>
          <a:ln>
            <a:noFill/>
          </a:ln>
        </p:spPr>
      </p:pic>
      <p:sp>
        <p:nvSpPr>
          <p:cNvPr id="721" name="Google Shape;721;p87"/>
          <p:cNvSpPr txBox="1"/>
          <p:nvPr>
            <p:ph idx="4294967295" type="title"/>
          </p:nvPr>
        </p:nvSpPr>
        <p:spPr>
          <a:xfrm>
            <a:off x="3465981" y="473400"/>
            <a:ext cx="40782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A1FF5F"/>
                </a:solidFill>
                <a:latin typeface="Albert Sans"/>
                <a:ea typeface="Albert Sans"/>
                <a:cs typeface="Albert Sans"/>
                <a:sym typeface="Albert Sans"/>
              </a:rPr>
              <a:t>Hard to prioritize recommendations</a:t>
            </a:r>
            <a:endParaRPr b="1" sz="1400">
              <a:solidFill>
                <a:srgbClr val="A1FF5F"/>
              </a:solidFill>
              <a:latin typeface="Albert Sans"/>
              <a:ea typeface="Albert Sans"/>
              <a:cs typeface="Albert Sans"/>
              <a:sym typeface="Albert Sans"/>
            </a:endParaRPr>
          </a:p>
        </p:txBody>
      </p:sp>
      <p:sp>
        <p:nvSpPr>
          <p:cNvPr id="722" name="Google Shape;722;p87"/>
          <p:cNvSpPr txBox="1"/>
          <p:nvPr/>
        </p:nvSpPr>
        <p:spPr>
          <a:xfrm>
            <a:off x="3465975" y="933000"/>
            <a:ext cx="5130900" cy="3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lt1"/>
                </a:solidFill>
                <a:latin typeface="Albert Sans Light"/>
                <a:ea typeface="Albert Sans Light"/>
                <a:cs typeface="Albert Sans Light"/>
                <a:sym typeface="Albert Sans Light"/>
              </a:rPr>
              <a:t>“If the avoid food is connected with my primary health goal like sleeping issues, I would cut it off even if it’s my favorite food.”</a:t>
            </a:r>
            <a:endParaRPr i="1" sz="1600">
              <a:solidFill>
                <a:schemeClr val="lt1"/>
              </a:solidFill>
              <a:latin typeface="Albert Sans Light"/>
              <a:ea typeface="Albert Sans Light"/>
              <a:cs typeface="Albert Sans Light"/>
              <a:sym typeface="Albert Sans Light"/>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lang="en" sz="1200">
                <a:solidFill>
                  <a:schemeClr val="lt1"/>
                </a:solidFill>
                <a:latin typeface="Albert Sans SemiBold"/>
                <a:ea typeface="Albert Sans SemiBold"/>
                <a:cs typeface="Albert Sans SemiBold"/>
                <a:sym typeface="Albert Sans SemiBold"/>
              </a:rPr>
              <a:t>Evidence:</a:t>
            </a:r>
            <a:endParaRPr sz="1200">
              <a:solidFill>
                <a:schemeClr val="lt1"/>
              </a:solidFill>
              <a:latin typeface="Albert Sans SemiBold"/>
              <a:ea typeface="Albert Sans SemiBold"/>
              <a:cs typeface="Albert Sans SemiBold"/>
              <a:sym typeface="Albert Sans SemiBold"/>
            </a:endParaRPr>
          </a:p>
          <a:p>
            <a:pPr indent="0" lvl="0" marL="0" rtl="0" algn="l">
              <a:spcBef>
                <a:spcPts val="0"/>
              </a:spcBef>
              <a:spcAft>
                <a:spcPts val="0"/>
              </a:spcAft>
              <a:buNone/>
            </a:pPr>
            <a:r>
              <a:rPr lang="en" sz="1200">
                <a:solidFill>
                  <a:schemeClr val="lt1"/>
                </a:solidFill>
                <a:latin typeface="Albert Sans"/>
                <a:ea typeface="Albert Sans"/>
                <a:cs typeface="Albert Sans"/>
                <a:sym typeface="Albert Sans"/>
              </a:rPr>
              <a:t>All new users and 3 of 4 returning users</a:t>
            </a:r>
            <a:r>
              <a:rPr lang="en" sz="1200">
                <a:solidFill>
                  <a:schemeClr val="lt1"/>
                </a:solidFill>
                <a:latin typeface="Albert Sans"/>
                <a:ea typeface="Albert Sans"/>
                <a:cs typeface="Albert Sans"/>
                <a:sym typeface="Albert Sans"/>
              </a:rPr>
              <a:t> mentioned it would be hard to follow all of the suggestions because of food access, personal preference, and health goal severity.</a:t>
            </a:r>
            <a:endParaRPr sz="1200">
              <a:solidFill>
                <a:schemeClr val="lt1"/>
              </a:solidFill>
              <a:latin typeface="Albert Sans"/>
              <a:ea typeface="Albert Sans"/>
              <a:cs typeface="Albert Sans"/>
              <a:sym typeface="Albert Sans"/>
            </a:endParaRPr>
          </a:p>
          <a:p>
            <a:pPr indent="0" lvl="0" marL="0" rtl="0" algn="l">
              <a:spcBef>
                <a:spcPts val="0"/>
              </a:spcBef>
              <a:spcAft>
                <a:spcPts val="0"/>
              </a:spcAft>
              <a:buNone/>
            </a:pPr>
            <a:br>
              <a:rPr lang="en" sz="1200">
                <a:solidFill>
                  <a:schemeClr val="lt1"/>
                </a:solidFill>
                <a:latin typeface="Albert Sans"/>
                <a:ea typeface="Albert Sans"/>
                <a:cs typeface="Albert Sans"/>
                <a:sym typeface="Albert Sans"/>
              </a:rPr>
            </a:br>
            <a:r>
              <a:rPr lang="en" sz="1200">
                <a:solidFill>
                  <a:schemeClr val="lt1"/>
                </a:solidFill>
                <a:latin typeface="Albert Sans SemiBold"/>
                <a:ea typeface="Albert Sans SemiBold"/>
                <a:cs typeface="Albert Sans SemiBold"/>
                <a:sym typeface="Albert Sans SemiBold"/>
              </a:rPr>
              <a:t>Recommended solution:</a:t>
            </a:r>
            <a:endParaRPr sz="1200">
              <a:solidFill>
                <a:schemeClr val="lt1"/>
              </a:solidFill>
              <a:latin typeface="Albert Sans SemiBold"/>
              <a:ea typeface="Albert Sans SemiBold"/>
              <a:cs typeface="Albert Sans SemiBold"/>
              <a:sym typeface="Albert Sans SemiBold"/>
            </a:endParaRPr>
          </a:p>
          <a:p>
            <a:pPr indent="-304800" lvl="0" marL="457200" rtl="0" algn="l">
              <a:spcBef>
                <a:spcPts val="0"/>
              </a:spcBef>
              <a:spcAft>
                <a:spcPts val="0"/>
              </a:spcAft>
              <a:buClr>
                <a:schemeClr val="lt1"/>
              </a:buClr>
              <a:buSzPts val="1200"/>
              <a:buFont typeface="Albert Sans"/>
              <a:buChar char="●"/>
            </a:pPr>
            <a:r>
              <a:rPr lang="en" sz="1200">
                <a:solidFill>
                  <a:schemeClr val="lt1"/>
                </a:solidFill>
                <a:latin typeface="Albert Sans"/>
                <a:ea typeface="Albert Sans"/>
                <a:cs typeface="Albert Sans"/>
                <a:sym typeface="Albert Sans"/>
              </a:rPr>
              <a:t>Link the food to the users’ health goals.</a:t>
            </a:r>
            <a:endParaRPr sz="1200">
              <a:solidFill>
                <a:schemeClr val="lt1"/>
              </a:solidFill>
              <a:latin typeface="Albert Sans"/>
              <a:ea typeface="Albert Sans"/>
              <a:cs typeface="Albert Sans"/>
              <a:sym typeface="Albert Sans"/>
            </a:endParaRPr>
          </a:p>
          <a:p>
            <a:pPr indent="-304800" lvl="0" marL="457200" rtl="0" algn="l">
              <a:spcBef>
                <a:spcPts val="0"/>
              </a:spcBef>
              <a:spcAft>
                <a:spcPts val="0"/>
              </a:spcAft>
              <a:buClr>
                <a:schemeClr val="lt1"/>
              </a:buClr>
              <a:buSzPts val="1200"/>
              <a:buFont typeface="Albert Sans"/>
              <a:buChar char="●"/>
            </a:pPr>
            <a:r>
              <a:rPr lang="en" sz="1200">
                <a:solidFill>
                  <a:schemeClr val="lt1"/>
                </a:solidFill>
                <a:latin typeface="Albert Sans"/>
                <a:ea typeface="Albert Sans"/>
                <a:cs typeface="Albert Sans"/>
                <a:sym typeface="Albert Sans"/>
              </a:rPr>
              <a:t>Present users with prioritization of food instead of presenting a plain list.</a:t>
            </a:r>
            <a:endParaRPr sz="1200">
              <a:solidFill>
                <a:schemeClr val="lt1"/>
              </a:solidFill>
              <a:latin typeface="Albert Sans"/>
              <a:ea typeface="Albert Sans"/>
              <a:cs typeface="Albert Sans"/>
              <a:sym typeface="Albert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8"/>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Ease of Navigation</a:t>
            </a:r>
            <a:endParaRPr sz="4800"/>
          </a:p>
        </p:txBody>
      </p:sp>
      <p:sp>
        <p:nvSpPr>
          <p:cNvPr id="728" name="Google Shape;728;p88"/>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3-3</a:t>
            </a:r>
            <a:endParaRPr/>
          </a:p>
        </p:txBody>
      </p:sp>
      <p:sp>
        <p:nvSpPr>
          <p:cNvPr id="729" name="Google Shape;729;p88"/>
          <p:cNvSpPr/>
          <p:nvPr/>
        </p:nvSpPr>
        <p:spPr>
          <a:xfrm>
            <a:off x="8596792" y="4601400"/>
            <a:ext cx="318600" cy="3186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730" name="Google Shape;730;p88"/>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731" name="Google Shape;731;p88"/>
          <p:cNvSpPr txBox="1"/>
          <p:nvPr/>
        </p:nvSpPr>
        <p:spPr>
          <a:xfrm>
            <a:off x="1069641" y="3191650"/>
            <a:ext cx="7457400" cy="15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B1A1FF"/>
                </a:solidFill>
                <a:latin typeface="Albert Sans"/>
                <a:ea typeface="Albert Sans"/>
                <a:cs typeface="Albert Sans"/>
                <a:sym typeface="Albert Sans"/>
              </a:rPr>
              <a:t>⬤</a:t>
            </a:r>
            <a:r>
              <a:rPr b="1" lang="en">
                <a:solidFill>
                  <a:srgbClr val="B1A1FF"/>
                </a:solidFill>
                <a:latin typeface="Albert Sans"/>
                <a:ea typeface="Albert Sans"/>
                <a:cs typeface="Albert Sans"/>
                <a:sym typeface="Albert Sans"/>
              </a:rPr>
              <a:t> </a:t>
            </a:r>
            <a:r>
              <a:rPr b="1" lang="en">
                <a:solidFill>
                  <a:srgbClr val="B1A1FF"/>
                </a:solidFill>
                <a:latin typeface="Albert Sans"/>
                <a:ea typeface="Albert Sans"/>
                <a:cs typeface="Albert Sans"/>
                <a:sym typeface="Albert Sans"/>
              </a:rPr>
              <a:t>Health Optimizers</a:t>
            </a:r>
            <a:r>
              <a:rPr lang="en">
                <a:solidFill>
                  <a:srgbClr val="B1A1FF"/>
                </a:solidFill>
                <a:latin typeface="Albert Sans"/>
                <a:ea typeface="Albert Sans"/>
                <a:cs typeface="Albert Sans"/>
                <a:sym typeface="Albert Sans"/>
              </a:rPr>
              <a:t> had little to no trouble navigating</a:t>
            </a:r>
            <a:br>
              <a:rPr lang="en">
                <a:solidFill>
                  <a:srgbClr val="FFFFFF"/>
                </a:solidFill>
                <a:latin typeface="Albert Sans"/>
                <a:ea typeface="Albert Sans"/>
                <a:cs typeface="Albert Sans"/>
                <a:sym typeface="Albert Sans"/>
              </a:rPr>
            </a:br>
            <a:r>
              <a:rPr lang="en">
                <a:solidFill>
                  <a:srgbClr val="9ACAE0"/>
                </a:solidFill>
                <a:latin typeface="Albert Sans"/>
                <a:ea typeface="Albert Sans"/>
                <a:cs typeface="Albert Sans"/>
                <a:sym typeface="Albert Sans"/>
              </a:rPr>
              <a:t>⬤ </a:t>
            </a:r>
            <a:r>
              <a:rPr b="1" lang="en">
                <a:solidFill>
                  <a:srgbClr val="9ACAE0"/>
                </a:solidFill>
                <a:latin typeface="Albert Sans"/>
                <a:ea typeface="Albert Sans"/>
                <a:cs typeface="Albert Sans"/>
                <a:sym typeface="Albert Sans"/>
              </a:rPr>
              <a:t>Health Problem Solvers</a:t>
            </a:r>
            <a:r>
              <a:rPr lang="en">
                <a:solidFill>
                  <a:srgbClr val="9ACAE0"/>
                </a:solidFill>
                <a:latin typeface="Albert Sans"/>
                <a:ea typeface="Albert Sans"/>
                <a:cs typeface="Albert Sans"/>
                <a:sym typeface="Albert Sans"/>
              </a:rPr>
              <a:t> appreciated the visual clarity</a:t>
            </a:r>
            <a:endParaRPr>
              <a:solidFill>
                <a:srgbClr val="9ACAE0"/>
              </a:solidFill>
              <a:latin typeface="Albert Sans"/>
              <a:ea typeface="Albert Sans"/>
              <a:cs typeface="Albert Sans"/>
              <a:sym typeface="Albert Sans"/>
            </a:endParaRPr>
          </a:p>
          <a:p>
            <a:pPr indent="0" lvl="0" marL="0" rtl="0" algn="l">
              <a:lnSpc>
                <a:spcPct val="115000"/>
              </a:lnSpc>
              <a:spcBef>
                <a:spcPts val="0"/>
              </a:spcBef>
              <a:spcAft>
                <a:spcPts val="0"/>
              </a:spcAft>
              <a:buNone/>
            </a:pPr>
            <a:r>
              <a:rPr lang="en">
                <a:solidFill>
                  <a:srgbClr val="1BBE90"/>
                </a:solidFill>
                <a:latin typeface="Albert Sans"/>
                <a:ea typeface="Albert Sans"/>
                <a:cs typeface="Albert Sans"/>
                <a:sym typeface="Albert Sans"/>
              </a:rPr>
              <a:t>⬤ </a:t>
            </a:r>
            <a:r>
              <a:rPr b="1" lang="en">
                <a:solidFill>
                  <a:srgbClr val="1BBE90"/>
                </a:solidFill>
                <a:latin typeface="Albert Sans"/>
                <a:ea typeface="Albert Sans"/>
                <a:cs typeface="Albert Sans"/>
                <a:sym typeface="Albert Sans"/>
              </a:rPr>
              <a:t>New Users </a:t>
            </a:r>
            <a:r>
              <a:rPr lang="en">
                <a:solidFill>
                  <a:srgbClr val="1BBE90"/>
                </a:solidFill>
                <a:latin typeface="Albert Sans"/>
                <a:ea typeface="Albert Sans"/>
                <a:cs typeface="Albert Sans"/>
                <a:sym typeface="Albert Sans"/>
              </a:rPr>
              <a:t>were overwhelmed by the amount of information</a:t>
            </a:r>
            <a:br>
              <a:rPr lang="en">
                <a:solidFill>
                  <a:srgbClr val="FFFFFF"/>
                </a:solidFill>
                <a:latin typeface="Albert Sans"/>
                <a:ea typeface="Albert Sans"/>
                <a:cs typeface="Albert Sans"/>
                <a:sym typeface="Albert Sans"/>
              </a:rPr>
            </a:br>
            <a:r>
              <a:rPr lang="en">
                <a:solidFill>
                  <a:srgbClr val="A1FF5F"/>
                </a:solidFill>
                <a:latin typeface="Albert Sans"/>
                <a:ea typeface="Albert Sans"/>
                <a:cs typeface="Albert Sans"/>
                <a:sym typeface="Albert Sans"/>
              </a:rPr>
              <a:t>⬤ </a:t>
            </a:r>
            <a:r>
              <a:rPr b="1" lang="en">
                <a:solidFill>
                  <a:srgbClr val="A1FF5F"/>
                </a:solidFill>
                <a:latin typeface="Albert Sans"/>
                <a:ea typeface="Albert Sans"/>
                <a:cs typeface="Albert Sans"/>
                <a:sym typeface="Albert Sans"/>
              </a:rPr>
              <a:t>Returning Users</a:t>
            </a:r>
            <a:r>
              <a:rPr lang="en">
                <a:solidFill>
                  <a:srgbClr val="A1FF5F"/>
                </a:solidFill>
                <a:latin typeface="Albert Sans"/>
                <a:ea typeface="Albert Sans"/>
                <a:cs typeface="Albert Sans"/>
                <a:sym typeface="Albert Sans"/>
              </a:rPr>
              <a:t> generally liked the more structured layout</a:t>
            </a:r>
            <a:endParaRPr>
              <a:solidFill>
                <a:srgbClr val="A1FF5F"/>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A1FF5F"/>
              </a:solidFill>
              <a:latin typeface="Albert Sans"/>
              <a:ea typeface="Albert Sans"/>
              <a:cs typeface="Albert Sans"/>
              <a:sym typeface="Albert Sans"/>
            </a:endParaRPr>
          </a:p>
        </p:txBody>
      </p:sp>
      <p:pic>
        <p:nvPicPr>
          <p:cNvPr id="732" name="Google Shape;732;p88"/>
          <p:cNvPicPr preferRelativeResize="0"/>
          <p:nvPr/>
        </p:nvPicPr>
        <p:blipFill>
          <a:blip r:embed="rId3">
            <a:alphaModFix/>
          </a:blip>
          <a:stretch>
            <a:fillRect/>
          </a:stretch>
        </p:blipFill>
        <p:spPr>
          <a:xfrm>
            <a:off x="7372800" y="4593397"/>
            <a:ext cx="1092600" cy="33461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736" name="Shape 736"/>
        <p:cNvGrpSpPr/>
        <p:nvPr/>
      </p:nvGrpSpPr>
      <p:grpSpPr>
        <a:xfrm>
          <a:off x="0" y="0"/>
          <a:ext cx="0" cy="0"/>
          <a:chOff x="0" y="0"/>
          <a:chExt cx="0" cy="0"/>
        </a:xfrm>
      </p:grpSpPr>
      <p:sp>
        <p:nvSpPr>
          <p:cNvPr id="737" name="Google Shape;737;p89"/>
          <p:cNvSpPr/>
          <p:nvPr/>
        </p:nvSpPr>
        <p:spPr>
          <a:xfrm>
            <a:off x="4904038" y="4601400"/>
            <a:ext cx="1354500" cy="318600"/>
          </a:xfrm>
          <a:prstGeom prst="roundRect">
            <a:avLst>
              <a:gd fmla="val 16290" name="adj"/>
            </a:avLst>
          </a:prstGeom>
          <a:solidFill>
            <a:srgbClr val="FFD96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738" name="Google Shape;738;p89"/>
          <p:cNvSpPr/>
          <p:nvPr/>
        </p:nvSpPr>
        <p:spPr>
          <a:xfrm rot="-5400000">
            <a:off x="-962400" y="1190550"/>
            <a:ext cx="4914900" cy="27615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89"/>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740" name="Google Shape;740;p89"/>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rgbClr val="15151B"/>
                </a:solidFill>
                <a:latin typeface="Albert Sans"/>
                <a:ea typeface="Albert Sans"/>
                <a:cs typeface="Albert Sans"/>
                <a:sym typeface="Albert Sans"/>
              </a:rPr>
              <a:t>‹#›</a:t>
            </a:fld>
            <a:endParaRPr sz="1000">
              <a:solidFill>
                <a:srgbClr val="15151B"/>
              </a:solidFill>
              <a:latin typeface="Albert Sans"/>
              <a:ea typeface="Albert Sans"/>
              <a:cs typeface="Albert Sans"/>
              <a:sym typeface="Albert Sans"/>
            </a:endParaRPr>
          </a:p>
        </p:txBody>
      </p:sp>
      <p:sp>
        <p:nvSpPr>
          <p:cNvPr id="741" name="Google Shape;741;p89"/>
          <p:cNvSpPr txBox="1"/>
          <p:nvPr>
            <p:ph type="title"/>
          </p:nvPr>
        </p:nvSpPr>
        <p:spPr>
          <a:xfrm>
            <a:off x="4971663" y="4563900"/>
            <a:ext cx="1200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Medium</a:t>
            </a:r>
            <a:endParaRPr/>
          </a:p>
        </p:txBody>
      </p:sp>
      <p:pic>
        <p:nvPicPr>
          <p:cNvPr id="742" name="Google Shape;742;p89" title="Capture 2.PNG"/>
          <p:cNvPicPr preferRelativeResize="0"/>
          <p:nvPr>
            <p:ph idx="2" type="pic"/>
          </p:nvPr>
        </p:nvPicPr>
        <p:blipFill rotWithShape="1">
          <a:blip r:embed="rId3">
            <a:alphaModFix/>
          </a:blip>
          <a:srcRect b="0" l="1133" r="1133" t="0"/>
          <a:stretch/>
        </p:blipFill>
        <p:spPr>
          <a:xfrm>
            <a:off x="688050" y="867000"/>
            <a:ext cx="1614000" cy="3409500"/>
          </a:xfrm>
          <a:prstGeom prst="roundRect">
            <a:avLst>
              <a:gd fmla="val 16667" name="adj"/>
            </a:avLst>
          </a:prstGeom>
          <a:ln>
            <a:noFill/>
          </a:ln>
        </p:spPr>
      </p:pic>
      <p:pic>
        <p:nvPicPr>
          <p:cNvPr id="743" name="Google Shape;743;p89"/>
          <p:cNvPicPr preferRelativeResize="0"/>
          <p:nvPr/>
        </p:nvPicPr>
        <p:blipFill>
          <a:blip r:embed="rId4">
            <a:alphaModFix/>
          </a:blip>
          <a:stretch>
            <a:fillRect/>
          </a:stretch>
        </p:blipFill>
        <p:spPr>
          <a:xfrm>
            <a:off x="7372800" y="4593397"/>
            <a:ext cx="1092600" cy="334615"/>
          </a:xfrm>
          <a:prstGeom prst="rect">
            <a:avLst/>
          </a:prstGeom>
          <a:noFill/>
          <a:ln>
            <a:noFill/>
          </a:ln>
        </p:spPr>
      </p:pic>
      <p:pic>
        <p:nvPicPr>
          <p:cNvPr id="744" name="Google Shape;744;p89"/>
          <p:cNvPicPr preferRelativeResize="0"/>
          <p:nvPr/>
        </p:nvPicPr>
        <p:blipFill>
          <a:blip r:embed="rId4">
            <a:alphaModFix/>
          </a:blip>
          <a:stretch>
            <a:fillRect/>
          </a:stretch>
        </p:blipFill>
        <p:spPr>
          <a:xfrm>
            <a:off x="7372800" y="4593397"/>
            <a:ext cx="1092600" cy="334615"/>
          </a:xfrm>
          <a:prstGeom prst="rect">
            <a:avLst/>
          </a:prstGeom>
          <a:noFill/>
          <a:ln>
            <a:noFill/>
          </a:ln>
        </p:spPr>
      </p:pic>
      <p:sp>
        <p:nvSpPr>
          <p:cNvPr id="745" name="Google Shape;745;p89"/>
          <p:cNvSpPr txBox="1"/>
          <p:nvPr>
            <p:ph idx="4294967295" type="title"/>
          </p:nvPr>
        </p:nvSpPr>
        <p:spPr>
          <a:xfrm>
            <a:off x="3465963" y="473400"/>
            <a:ext cx="27432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accent1"/>
                </a:solidFill>
                <a:latin typeface="Albert Sans"/>
                <a:ea typeface="Albert Sans"/>
                <a:cs typeface="Albert Sans"/>
                <a:sym typeface="Albert Sans"/>
              </a:rPr>
              <a:t>Home page length</a:t>
            </a:r>
            <a:endParaRPr b="1" sz="1400">
              <a:solidFill>
                <a:schemeClr val="accent1"/>
              </a:solidFill>
              <a:latin typeface="Albert Sans"/>
              <a:ea typeface="Albert Sans"/>
              <a:cs typeface="Albert Sans"/>
              <a:sym typeface="Albert Sans"/>
            </a:endParaRPr>
          </a:p>
        </p:txBody>
      </p:sp>
      <p:sp>
        <p:nvSpPr>
          <p:cNvPr id="746" name="Google Shape;746;p89"/>
          <p:cNvSpPr txBox="1"/>
          <p:nvPr/>
        </p:nvSpPr>
        <p:spPr>
          <a:xfrm>
            <a:off x="3465975" y="933000"/>
            <a:ext cx="5130900" cy="21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lt1"/>
                </a:solidFill>
                <a:latin typeface="Albert Sans Medium"/>
                <a:ea typeface="Albert Sans Medium"/>
                <a:cs typeface="Albert Sans Medium"/>
                <a:sym typeface="Albert Sans Medium"/>
              </a:rPr>
              <a:t>“There’s just a lot happening on this page—I wasn’t sure where to start or what was most important.”</a:t>
            </a:r>
            <a:endParaRPr i="1">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lang="en">
                <a:solidFill>
                  <a:schemeClr val="lt1"/>
                </a:solidFill>
                <a:latin typeface="Albert Sans SemiBold"/>
                <a:ea typeface="Albert Sans SemiBold"/>
                <a:cs typeface="Albert Sans SemiBold"/>
                <a:sym typeface="Albert Sans SemiBold"/>
              </a:rPr>
              <a:t>Evidence:</a:t>
            </a:r>
            <a:endParaRPr>
              <a:solidFill>
                <a:schemeClr val="lt1"/>
              </a:solidFill>
              <a:latin typeface="Albert Sans SemiBold"/>
              <a:ea typeface="Albert Sans SemiBold"/>
              <a:cs typeface="Albert Sans SemiBold"/>
              <a:sym typeface="Albert Sans SemiBold"/>
            </a:endParaRPr>
          </a:p>
          <a:p>
            <a:pPr indent="0" lvl="0" marL="0" rtl="0" algn="l">
              <a:spcBef>
                <a:spcPts val="0"/>
              </a:spcBef>
              <a:spcAft>
                <a:spcPts val="0"/>
              </a:spcAft>
              <a:buNone/>
            </a:pPr>
            <a:r>
              <a:rPr lang="en">
                <a:solidFill>
                  <a:schemeClr val="lt1"/>
                </a:solidFill>
                <a:latin typeface="Albert Sans Medium"/>
                <a:ea typeface="Albert Sans Medium"/>
                <a:cs typeface="Albert Sans Medium"/>
                <a:sym typeface="Albert Sans Medium"/>
              </a:rPr>
              <a:t>2 new users mentioned they didn’t know how to proceed.</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a:solidFill>
                  <a:schemeClr val="lt1"/>
                </a:solidFill>
                <a:latin typeface="Albert Sans SemiBold"/>
                <a:ea typeface="Albert Sans SemiBold"/>
                <a:cs typeface="Albert Sans SemiBold"/>
                <a:sym typeface="Albert Sans SemiBold"/>
              </a:rPr>
              <a:t>Recommended solution:</a:t>
            </a:r>
            <a:endParaRPr>
              <a:solidFill>
                <a:schemeClr val="lt1"/>
              </a:solidFill>
              <a:latin typeface="Albert Sans SemiBold"/>
              <a:ea typeface="Albert Sans SemiBold"/>
              <a:cs typeface="Albert Sans SemiBold"/>
              <a:sym typeface="Albert Sans SemiBold"/>
            </a:endParaRPr>
          </a:p>
          <a:p>
            <a:pPr indent="0" lvl="0" marL="0" rtl="0" algn="l">
              <a:spcBef>
                <a:spcPts val="0"/>
              </a:spcBef>
              <a:spcAft>
                <a:spcPts val="0"/>
              </a:spcAft>
              <a:buNone/>
            </a:pPr>
            <a:r>
              <a:rPr lang="en">
                <a:solidFill>
                  <a:schemeClr val="lt1"/>
                </a:solidFill>
                <a:latin typeface="Albert Sans"/>
                <a:ea typeface="Albert Sans"/>
                <a:cs typeface="Albert Sans"/>
                <a:sym typeface="Albert Sans"/>
              </a:rPr>
              <a:t>Clear starting point/onboarding flow for new users</a:t>
            </a:r>
            <a:endParaRPr>
              <a:solidFill>
                <a:schemeClr val="lt1"/>
              </a:solidFill>
              <a:latin typeface="Albert Sans"/>
              <a:ea typeface="Albert Sans"/>
              <a:cs typeface="Albert Sans"/>
              <a:sym typeface="Albert Sans"/>
            </a:endParaRPr>
          </a:p>
        </p:txBody>
      </p:sp>
      <p:sp>
        <p:nvSpPr>
          <p:cNvPr id="747" name="Google Shape;747;p89"/>
          <p:cNvSpPr/>
          <p:nvPr/>
        </p:nvSpPr>
        <p:spPr>
          <a:xfrm>
            <a:off x="3465963" y="4601400"/>
            <a:ext cx="1354500" cy="318600"/>
          </a:xfrm>
          <a:prstGeom prst="roundRect">
            <a:avLst>
              <a:gd fmla="val 16290" name="adj"/>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748" name="Google Shape;748;p89"/>
          <p:cNvSpPr txBox="1"/>
          <p:nvPr/>
        </p:nvSpPr>
        <p:spPr>
          <a:xfrm>
            <a:off x="3502263" y="4623000"/>
            <a:ext cx="13182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Albert Sans"/>
                <a:ea typeface="Albert Sans"/>
                <a:cs typeface="Albert Sans"/>
                <a:sym typeface="Albert Sans"/>
              </a:rPr>
              <a:t>New user</a:t>
            </a:r>
            <a:endParaRPr sz="1000">
              <a:solidFill>
                <a:schemeClr val="dk2"/>
              </a:solidFill>
              <a:latin typeface="Albert Sans"/>
              <a:ea typeface="Albert Sans"/>
              <a:cs typeface="Albert Sans"/>
              <a:sym typeface="Albert Sans"/>
            </a:endParaRPr>
          </a:p>
        </p:txBody>
      </p:sp>
      <p:pic>
        <p:nvPicPr>
          <p:cNvPr id="749" name="Google Shape;749;p89"/>
          <p:cNvPicPr preferRelativeResize="0"/>
          <p:nvPr/>
        </p:nvPicPr>
        <p:blipFill>
          <a:blip r:embed="rId5">
            <a:alphaModFix/>
          </a:blip>
          <a:stretch>
            <a:fillRect/>
          </a:stretch>
        </p:blipFill>
        <p:spPr>
          <a:xfrm>
            <a:off x="538875" y="705725"/>
            <a:ext cx="1912350" cy="37286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753" name="Shape 753"/>
        <p:cNvGrpSpPr/>
        <p:nvPr/>
      </p:nvGrpSpPr>
      <p:grpSpPr>
        <a:xfrm>
          <a:off x="0" y="0"/>
          <a:ext cx="0" cy="0"/>
          <a:chOff x="0" y="0"/>
          <a:chExt cx="0" cy="0"/>
        </a:xfrm>
      </p:grpSpPr>
      <p:sp>
        <p:nvSpPr>
          <p:cNvPr id="754" name="Google Shape;754;p90"/>
          <p:cNvSpPr/>
          <p:nvPr/>
        </p:nvSpPr>
        <p:spPr>
          <a:xfrm>
            <a:off x="4879350" y="4601400"/>
            <a:ext cx="1354500" cy="318600"/>
          </a:xfrm>
          <a:prstGeom prst="roundRect">
            <a:avLst>
              <a:gd fmla="val 16290" name="adj"/>
            </a:avLst>
          </a:prstGeom>
          <a:solidFill>
            <a:srgbClr val="FFD96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755" name="Google Shape;755;p90"/>
          <p:cNvSpPr/>
          <p:nvPr/>
        </p:nvSpPr>
        <p:spPr>
          <a:xfrm rot="-5400000">
            <a:off x="-962400" y="1190550"/>
            <a:ext cx="4914900" cy="27615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90"/>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757" name="Google Shape;757;p90"/>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rgbClr val="15151B"/>
                </a:solidFill>
                <a:latin typeface="Albert Sans"/>
                <a:ea typeface="Albert Sans"/>
                <a:cs typeface="Albert Sans"/>
                <a:sym typeface="Albert Sans"/>
              </a:rPr>
              <a:t>‹#›</a:t>
            </a:fld>
            <a:endParaRPr sz="1000">
              <a:solidFill>
                <a:srgbClr val="15151B"/>
              </a:solidFill>
              <a:latin typeface="Albert Sans"/>
              <a:ea typeface="Albert Sans"/>
              <a:cs typeface="Albert Sans"/>
              <a:sym typeface="Albert Sans"/>
            </a:endParaRPr>
          </a:p>
        </p:txBody>
      </p:sp>
      <p:sp>
        <p:nvSpPr>
          <p:cNvPr id="758" name="Google Shape;758;p90"/>
          <p:cNvSpPr txBox="1"/>
          <p:nvPr>
            <p:ph type="title"/>
          </p:nvPr>
        </p:nvSpPr>
        <p:spPr>
          <a:xfrm>
            <a:off x="4946975" y="4563900"/>
            <a:ext cx="1200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Medium</a:t>
            </a:r>
            <a:endParaRPr/>
          </a:p>
        </p:txBody>
      </p:sp>
      <p:pic>
        <p:nvPicPr>
          <p:cNvPr id="759" name="Google Shape;759;p90" title="Capture 3.PNG"/>
          <p:cNvPicPr preferRelativeResize="0"/>
          <p:nvPr>
            <p:ph idx="2" type="pic"/>
          </p:nvPr>
        </p:nvPicPr>
        <p:blipFill rotWithShape="1">
          <a:blip r:embed="rId3">
            <a:alphaModFix/>
          </a:blip>
          <a:srcRect b="2226" l="0" r="0" t="2216"/>
          <a:stretch/>
        </p:blipFill>
        <p:spPr>
          <a:xfrm>
            <a:off x="688050" y="867000"/>
            <a:ext cx="1614000" cy="3409500"/>
          </a:xfrm>
          <a:prstGeom prst="roundRect">
            <a:avLst>
              <a:gd fmla="val 16667" name="adj"/>
            </a:avLst>
          </a:prstGeom>
          <a:ln>
            <a:noFill/>
          </a:ln>
        </p:spPr>
      </p:pic>
      <p:sp>
        <p:nvSpPr>
          <p:cNvPr id="760" name="Google Shape;760;p90"/>
          <p:cNvSpPr/>
          <p:nvPr/>
        </p:nvSpPr>
        <p:spPr>
          <a:xfrm>
            <a:off x="3441275" y="4601400"/>
            <a:ext cx="1354500" cy="318600"/>
          </a:xfrm>
          <a:prstGeom prst="roundRect">
            <a:avLst>
              <a:gd fmla="val 16290" name="adj"/>
            </a:avLst>
          </a:prstGeom>
          <a:solidFill>
            <a:srgbClr val="9ACAE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761" name="Google Shape;761;p90"/>
          <p:cNvSpPr txBox="1"/>
          <p:nvPr/>
        </p:nvSpPr>
        <p:spPr>
          <a:xfrm>
            <a:off x="3477575" y="4623000"/>
            <a:ext cx="13182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Albert Sans"/>
                <a:ea typeface="Albert Sans"/>
                <a:cs typeface="Albert Sans"/>
                <a:sym typeface="Albert Sans"/>
              </a:rPr>
              <a:t>All user types</a:t>
            </a:r>
            <a:endParaRPr sz="1000">
              <a:solidFill>
                <a:schemeClr val="dk2"/>
              </a:solidFill>
              <a:latin typeface="Albert Sans"/>
              <a:ea typeface="Albert Sans"/>
              <a:cs typeface="Albert Sans"/>
              <a:sym typeface="Albert Sans"/>
            </a:endParaRPr>
          </a:p>
        </p:txBody>
      </p:sp>
      <p:pic>
        <p:nvPicPr>
          <p:cNvPr id="762" name="Google Shape;762;p90"/>
          <p:cNvPicPr preferRelativeResize="0"/>
          <p:nvPr/>
        </p:nvPicPr>
        <p:blipFill>
          <a:blip r:embed="rId4">
            <a:alphaModFix/>
          </a:blip>
          <a:stretch>
            <a:fillRect/>
          </a:stretch>
        </p:blipFill>
        <p:spPr>
          <a:xfrm>
            <a:off x="7372800" y="4593397"/>
            <a:ext cx="1092600" cy="334615"/>
          </a:xfrm>
          <a:prstGeom prst="rect">
            <a:avLst/>
          </a:prstGeom>
          <a:noFill/>
          <a:ln>
            <a:noFill/>
          </a:ln>
        </p:spPr>
      </p:pic>
      <p:pic>
        <p:nvPicPr>
          <p:cNvPr id="763" name="Google Shape;763;p90"/>
          <p:cNvPicPr preferRelativeResize="0"/>
          <p:nvPr/>
        </p:nvPicPr>
        <p:blipFill>
          <a:blip r:embed="rId4">
            <a:alphaModFix/>
          </a:blip>
          <a:stretch>
            <a:fillRect/>
          </a:stretch>
        </p:blipFill>
        <p:spPr>
          <a:xfrm>
            <a:off x="7372800" y="4593397"/>
            <a:ext cx="1092600" cy="334615"/>
          </a:xfrm>
          <a:prstGeom prst="rect">
            <a:avLst/>
          </a:prstGeom>
          <a:noFill/>
          <a:ln>
            <a:noFill/>
          </a:ln>
        </p:spPr>
      </p:pic>
      <p:sp>
        <p:nvSpPr>
          <p:cNvPr id="764" name="Google Shape;764;p90"/>
          <p:cNvSpPr txBox="1"/>
          <p:nvPr>
            <p:ph idx="4294967295" type="title"/>
          </p:nvPr>
        </p:nvSpPr>
        <p:spPr>
          <a:xfrm>
            <a:off x="3465963" y="473400"/>
            <a:ext cx="27432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accent1"/>
                </a:solidFill>
                <a:latin typeface="Albert Sans"/>
                <a:ea typeface="Albert Sans"/>
                <a:cs typeface="Albert Sans"/>
                <a:sym typeface="Albert Sans"/>
              </a:rPr>
              <a:t>Locating key health data</a:t>
            </a:r>
            <a:endParaRPr b="1" sz="1400">
              <a:solidFill>
                <a:schemeClr val="accent1"/>
              </a:solidFill>
              <a:latin typeface="Albert Sans"/>
              <a:ea typeface="Albert Sans"/>
              <a:cs typeface="Albert Sans"/>
              <a:sym typeface="Albert Sans"/>
            </a:endParaRPr>
          </a:p>
        </p:txBody>
      </p:sp>
      <p:sp>
        <p:nvSpPr>
          <p:cNvPr id="765" name="Google Shape;765;p90"/>
          <p:cNvSpPr txBox="1"/>
          <p:nvPr/>
        </p:nvSpPr>
        <p:spPr>
          <a:xfrm>
            <a:off x="3465975" y="933000"/>
            <a:ext cx="5130900" cy="21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lt1"/>
                </a:solidFill>
                <a:latin typeface="Albert Sans Medium"/>
                <a:ea typeface="Albert Sans Medium"/>
                <a:cs typeface="Albert Sans Medium"/>
                <a:sym typeface="Albert Sans Medium"/>
              </a:rPr>
              <a:t>"It took me a minute to find my gut health score, but once I saw the color-coded sections, it made sense."</a:t>
            </a:r>
            <a:endParaRPr i="1">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i="1">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i="1" lang="en">
                <a:solidFill>
                  <a:schemeClr val="lt1"/>
                </a:solidFill>
                <a:latin typeface="Albert Sans Medium"/>
                <a:ea typeface="Albert Sans Medium"/>
                <a:cs typeface="Albert Sans Medium"/>
                <a:sym typeface="Albert Sans Medium"/>
              </a:rPr>
              <a:t>“I felt lost, [the gut microbiome information] was really hidden.”</a:t>
            </a:r>
            <a:endParaRPr i="1">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lang="en">
                <a:solidFill>
                  <a:schemeClr val="lt1"/>
                </a:solidFill>
                <a:latin typeface="Albert Sans Medium"/>
                <a:ea typeface="Albert Sans Medium"/>
                <a:cs typeface="Albert Sans Medium"/>
                <a:sym typeface="Albert Sans Medium"/>
              </a:rPr>
              <a:t>Evidence:</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lang="en">
                <a:solidFill>
                  <a:schemeClr val="lt1"/>
                </a:solidFill>
                <a:latin typeface="Albert Sans Medium"/>
                <a:ea typeface="Albert Sans Medium"/>
                <a:cs typeface="Albert Sans Medium"/>
                <a:sym typeface="Albert Sans Medium"/>
              </a:rPr>
              <a:t>2 existing users and 1 new user encountered this issue.</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a:solidFill>
                  <a:schemeClr val="lt1"/>
                </a:solidFill>
                <a:latin typeface="Albert Sans"/>
                <a:ea typeface="Albert Sans"/>
                <a:cs typeface="Albert Sans"/>
                <a:sym typeface="Albert Sans"/>
              </a:rPr>
              <a:t>Recommended solution:</a:t>
            </a:r>
            <a:endParaRPr>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a:solidFill>
                  <a:schemeClr val="lt1"/>
                </a:solidFill>
                <a:latin typeface="Albert Sans"/>
                <a:ea typeface="Albert Sans"/>
                <a:cs typeface="Albert Sans"/>
                <a:sym typeface="Albert Sans"/>
              </a:rPr>
              <a:t>Easier navigation from home page for key user journeys</a:t>
            </a:r>
            <a:endParaRPr>
              <a:solidFill>
                <a:schemeClr val="lt1"/>
              </a:solidFill>
              <a:latin typeface="Albert Sans"/>
              <a:ea typeface="Albert Sans"/>
              <a:cs typeface="Albert Sans"/>
              <a:sym typeface="Albert Sans"/>
            </a:endParaRPr>
          </a:p>
        </p:txBody>
      </p:sp>
      <p:pic>
        <p:nvPicPr>
          <p:cNvPr id="766" name="Google Shape;766;p90"/>
          <p:cNvPicPr preferRelativeResize="0"/>
          <p:nvPr/>
        </p:nvPicPr>
        <p:blipFill>
          <a:blip r:embed="rId5">
            <a:alphaModFix/>
          </a:blip>
          <a:stretch>
            <a:fillRect/>
          </a:stretch>
        </p:blipFill>
        <p:spPr>
          <a:xfrm>
            <a:off x="538875" y="718675"/>
            <a:ext cx="1912350" cy="37090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91"/>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Engagement &amp; Satisfaction</a:t>
            </a:r>
            <a:endParaRPr sz="4800"/>
          </a:p>
        </p:txBody>
      </p:sp>
      <p:sp>
        <p:nvSpPr>
          <p:cNvPr id="772" name="Google Shape;772;p91"/>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3-4</a:t>
            </a:r>
            <a:endParaRPr/>
          </a:p>
        </p:txBody>
      </p:sp>
      <p:sp>
        <p:nvSpPr>
          <p:cNvPr id="773" name="Google Shape;773;p91"/>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774" name="Google Shape;774;p91"/>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775" name="Google Shape;775;p91"/>
          <p:cNvSpPr txBox="1"/>
          <p:nvPr/>
        </p:nvSpPr>
        <p:spPr>
          <a:xfrm>
            <a:off x="1069641" y="3191650"/>
            <a:ext cx="7412100" cy="15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B1A1FF"/>
                </a:solidFill>
                <a:latin typeface="Albert Sans"/>
                <a:ea typeface="Albert Sans"/>
                <a:cs typeface="Albert Sans"/>
                <a:sym typeface="Albert Sans"/>
              </a:rPr>
              <a:t>⬤ </a:t>
            </a:r>
            <a:r>
              <a:rPr b="1" lang="en">
                <a:solidFill>
                  <a:srgbClr val="B1A1FF"/>
                </a:solidFill>
                <a:latin typeface="Albert Sans"/>
                <a:ea typeface="Albert Sans"/>
                <a:cs typeface="Albert Sans"/>
                <a:sym typeface="Albert Sans"/>
              </a:rPr>
              <a:t>Health Optimizers </a:t>
            </a:r>
            <a:r>
              <a:rPr lang="en">
                <a:solidFill>
                  <a:srgbClr val="B1A1FF"/>
                </a:solidFill>
                <a:latin typeface="Albert Sans"/>
                <a:ea typeface="Albert Sans"/>
                <a:cs typeface="Albert Sans"/>
                <a:sym typeface="Albert Sans"/>
              </a:rPr>
              <a:t>engaged deeply with personalized insights</a:t>
            </a:r>
            <a:br>
              <a:rPr lang="en">
                <a:solidFill>
                  <a:srgbClr val="FFFFFF"/>
                </a:solidFill>
                <a:latin typeface="Albert Sans"/>
                <a:ea typeface="Albert Sans"/>
                <a:cs typeface="Albert Sans"/>
                <a:sym typeface="Albert Sans"/>
              </a:rPr>
            </a:br>
            <a:r>
              <a:rPr lang="en">
                <a:solidFill>
                  <a:srgbClr val="9ACAE0"/>
                </a:solidFill>
                <a:latin typeface="Albert Sans"/>
                <a:ea typeface="Albert Sans"/>
                <a:cs typeface="Albert Sans"/>
                <a:sym typeface="Albert Sans"/>
              </a:rPr>
              <a:t>⬤ </a:t>
            </a:r>
            <a:r>
              <a:rPr b="1" lang="en">
                <a:solidFill>
                  <a:srgbClr val="9ACAE0"/>
                </a:solidFill>
                <a:latin typeface="Albert Sans"/>
                <a:ea typeface="Albert Sans"/>
                <a:cs typeface="Albert Sans"/>
                <a:sym typeface="Albert Sans"/>
              </a:rPr>
              <a:t>Health Problem Solvers </a:t>
            </a:r>
            <a:r>
              <a:rPr lang="en">
                <a:solidFill>
                  <a:srgbClr val="9ACAE0"/>
                </a:solidFill>
                <a:latin typeface="Albert Sans"/>
                <a:ea typeface="Albert Sans"/>
                <a:cs typeface="Albert Sans"/>
                <a:sym typeface="Albert Sans"/>
              </a:rPr>
              <a:t>appreciated the actionable steps</a:t>
            </a:r>
            <a:br>
              <a:rPr lang="en">
                <a:solidFill>
                  <a:srgbClr val="FFFFFF"/>
                </a:solidFill>
                <a:latin typeface="Albert Sans"/>
                <a:ea typeface="Albert Sans"/>
                <a:cs typeface="Albert Sans"/>
                <a:sym typeface="Albert Sans"/>
              </a:rPr>
            </a:br>
            <a:r>
              <a:rPr lang="en">
                <a:solidFill>
                  <a:srgbClr val="1BBE90"/>
                </a:solidFill>
                <a:latin typeface="Albert Sans"/>
                <a:ea typeface="Albert Sans"/>
                <a:cs typeface="Albert Sans"/>
                <a:sym typeface="Albert Sans"/>
              </a:rPr>
              <a:t>⬤ </a:t>
            </a:r>
            <a:r>
              <a:rPr b="1" lang="en">
                <a:solidFill>
                  <a:srgbClr val="1BBE90"/>
                </a:solidFill>
                <a:latin typeface="Albert Sans"/>
                <a:ea typeface="Albert Sans"/>
                <a:cs typeface="Albert Sans"/>
                <a:sym typeface="Albert Sans"/>
              </a:rPr>
              <a:t>New Users</a:t>
            </a:r>
            <a:r>
              <a:rPr lang="en">
                <a:solidFill>
                  <a:srgbClr val="1BBE90"/>
                </a:solidFill>
                <a:latin typeface="Albert Sans"/>
                <a:ea typeface="Albert Sans"/>
                <a:cs typeface="Albert Sans"/>
                <a:sym typeface="Albert Sans"/>
              </a:rPr>
              <a:t> are interested in health data more than promotional content</a:t>
            </a:r>
            <a:br>
              <a:rPr lang="en">
                <a:solidFill>
                  <a:srgbClr val="FFFFFF"/>
                </a:solidFill>
                <a:latin typeface="Albert Sans"/>
                <a:ea typeface="Albert Sans"/>
                <a:cs typeface="Albert Sans"/>
                <a:sym typeface="Albert Sans"/>
              </a:rPr>
            </a:br>
            <a:r>
              <a:rPr lang="en">
                <a:solidFill>
                  <a:srgbClr val="A1FF5F"/>
                </a:solidFill>
                <a:latin typeface="Albert Sans"/>
                <a:ea typeface="Albert Sans"/>
                <a:cs typeface="Albert Sans"/>
                <a:sym typeface="Albert Sans"/>
              </a:rPr>
              <a:t>⬤ </a:t>
            </a:r>
            <a:r>
              <a:rPr b="1" lang="en">
                <a:solidFill>
                  <a:srgbClr val="A1FF5F"/>
                </a:solidFill>
                <a:latin typeface="Albert Sans"/>
                <a:ea typeface="Albert Sans"/>
                <a:cs typeface="Albert Sans"/>
                <a:sym typeface="Albert Sans"/>
              </a:rPr>
              <a:t>Returning Users</a:t>
            </a:r>
            <a:r>
              <a:rPr lang="en">
                <a:solidFill>
                  <a:srgbClr val="A1FF5F"/>
                </a:solidFill>
                <a:latin typeface="Albert Sans"/>
                <a:ea typeface="Albert Sans"/>
                <a:cs typeface="Albert Sans"/>
                <a:sym typeface="Albert Sans"/>
              </a:rPr>
              <a:t> were overall happier with the new version</a:t>
            </a:r>
            <a:endParaRPr>
              <a:solidFill>
                <a:srgbClr val="A1FF5F"/>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A1FF5F"/>
              </a:solidFill>
              <a:latin typeface="Albert Sans"/>
              <a:ea typeface="Albert Sans"/>
              <a:cs typeface="Albert Sans"/>
              <a:sym typeface="Albert Sans"/>
            </a:endParaRPr>
          </a:p>
        </p:txBody>
      </p:sp>
      <p:pic>
        <p:nvPicPr>
          <p:cNvPr id="776" name="Google Shape;776;p91"/>
          <p:cNvPicPr preferRelativeResize="0"/>
          <p:nvPr/>
        </p:nvPicPr>
        <p:blipFill>
          <a:blip r:embed="rId3">
            <a:alphaModFix/>
          </a:blip>
          <a:stretch>
            <a:fillRect/>
          </a:stretch>
        </p:blipFill>
        <p:spPr>
          <a:xfrm>
            <a:off x="7372800" y="4593397"/>
            <a:ext cx="1092600" cy="3346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780" name="Shape 780"/>
        <p:cNvGrpSpPr/>
        <p:nvPr/>
      </p:nvGrpSpPr>
      <p:grpSpPr>
        <a:xfrm>
          <a:off x="0" y="0"/>
          <a:ext cx="0" cy="0"/>
          <a:chOff x="0" y="0"/>
          <a:chExt cx="0" cy="0"/>
        </a:xfrm>
      </p:grpSpPr>
      <p:sp>
        <p:nvSpPr>
          <p:cNvPr id="781" name="Google Shape;781;p92"/>
          <p:cNvSpPr/>
          <p:nvPr/>
        </p:nvSpPr>
        <p:spPr>
          <a:xfrm rot="-5400000">
            <a:off x="-962400" y="1190550"/>
            <a:ext cx="4914900" cy="27615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92"/>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783" name="Google Shape;783;p92"/>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pic>
        <p:nvPicPr>
          <p:cNvPr id="784" name="Google Shape;784;p92"/>
          <p:cNvPicPr preferRelativeResize="0"/>
          <p:nvPr/>
        </p:nvPicPr>
        <p:blipFill>
          <a:blip r:embed="rId3">
            <a:alphaModFix/>
          </a:blip>
          <a:stretch>
            <a:fillRect/>
          </a:stretch>
        </p:blipFill>
        <p:spPr>
          <a:xfrm>
            <a:off x="7372800" y="4593397"/>
            <a:ext cx="1092600" cy="334615"/>
          </a:xfrm>
          <a:prstGeom prst="rect">
            <a:avLst/>
          </a:prstGeom>
          <a:noFill/>
          <a:ln>
            <a:noFill/>
          </a:ln>
        </p:spPr>
      </p:pic>
      <p:pic>
        <p:nvPicPr>
          <p:cNvPr id="785" name="Google Shape;785;p92"/>
          <p:cNvPicPr preferRelativeResize="0"/>
          <p:nvPr/>
        </p:nvPicPr>
        <p:blipFill>
          <a:blip r:embed="rId3">
            <a:alphaModFix/>
          </a:blip>
          <a:stretch>
            <a:fillRect/>
          </a:stretch>
        </p:blipFill>
        <p:spPr>
          <a:xfrm>
            <a:off x="7372800" y="4593397"/>
            <a:ext cx="1092600" cy="334615"/>
          </a:xfrm>
          <a:prstGeom prst="rect">
            <a:avLst/>
          </a:prstGeom>
          <a:noFill/>
          <a:ln>
            <a:noFill/>
          </a:ln>
        </p:spPr>
      </p:pic>
      <p:sp>
        <p:nvSpPr>
          <p:cNvPr id="786" name="Google Shape;786;p92"/>
          <p:cNvSpPr txBox="1"/>
          <p:nvPr>
            <p:ph idx="4294967295" type="title"/>
          </p:nvPr>
        </p:nvSpPr>
        <p:spPr>
          <a:xfrm>
            <a:off x="3465982" y="473400"/>
            <a:ext cx="4476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A1FF5F"/>
                </a:solidFill>
                <a:latin typeface="Albert Sans"/>
                <a:ea typeface="Albert Sans"/>
                <a:cs typeface="Albert Sans"/>
                <a:sym typeface="Albert Sans"/>
              </a:rPr>
              <a:t>Lack of interest in promotional content</a:t>
            </a:r>
            <a:endParaRPr b="1" sz="1400">
              <a:solidFill>
                <a:srgbClr val="A1FF5F"/>
              </a:solidFill>
              <a:latin typeface="Albert Sans"/>
              <a:ea typeface="Albert Sans"/>
              <a:cs typeface="Albert Sans"/>
              <a:sym typeface="Albert Sans"/>
            </a:endParaRPr>
          </a:p>
        </p:txBody>
      </p:sp>
      <p:sp>
        <p:nvSpPr>
          <p:cNvPr id="787" name="Google Shape;787;p92"/>
          <p:cNvSpPr txBox="1"/>
          <p:nvPr/>
        </p:nvSpPr>
        <p:spPr>
          <a:xfrm>
            <a:off x="3465975" y="933000"/>
            <a:ext cx="5130900" cy="21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chemeClr val="lt1"/>
                </a:solidFill>
                <a:latin typeface="Albert Sans Medium"/>
                <a:ea typeface="Albert Sans Medium"/>
                <a:cs typeface="Albert Sans Medium"/>
                <a:sym typeface="Albert Sans Medium"/>
              </a:rPr>
              <a:t>“I’m interested in the my health overview more than the advertisements.”</a:t>
            </a:r>
            <a:endParaRPr i="1" sz="1800">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lang="en">
                <a:solidFill>
                  <a:schemeClr val="lt1"/>
                </a:solidFill>
                <a:latin typeface="Albert Sans SemiBold"/>
                <a:ea typeface="Albert Sans SemiBold"/>
                <a:cs typeface="Albert Sans SemiBold"/>
                <a:sym typeface="Albert Sans SemiBold"/>
              </a:rPr>
              <a:t>Evidence:</a:t>
            </a:r>
            <a:endParaRPr>
              <a:solidFill>
                <a:schemeClr val="lt1"/>
              </a:solidFill>
              <a:latin typeface="Albert Sans SemiBold"/>
              <a:ea typeface="Albert Sans SemiBold"/>
              <a:cs typeface="Albert Sans SemiBold"/>
              <a:sym typeface="Albert Sans SemiBold"/>
            </a:endParaRPr>
          </a:p>
          <a:p>
            <a:pPr indent="0" lvl="0" marL="0" rtl="0" algn="l">
              <a:spcBef>
                <a:spcPts val="0"/>
              </a:spcBef>
              <a:spcAft>
                <a:spcPts val="0"/>
              </a:spcAft>
              <a:buNone/>
            </a:pPr>
            <a:r>
              <a:rPr lang="en">
                <a:solidFill>
                  <a:schemeClr val="lt1"/>
                </a:solidFill>
                <a:latin typeface="Albert Sans Medium"/>
                <a:ea typeface="Albert Sans Medium"/>
                <a:cs typeface="Albert Sans Medium"/>
                <a:sym typeface="Albert Sans Medium"/>
              </a:rPr>
              <a:t>75% (3 out of 4) of new users mentioned that the videos embedded in the app would be the feature they expect to engage with least, and don’t view them as key resources</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a:solidFill>
                  <a:schemeClr val="lt1"/>
                </a:solidFill>
                <a:latin typeface="Albert Sans SemiBold"/>
                <a:ea typeface="Albert Sans SemiBold"/>
                <a:cs typeface="Albert Sans SemiBold"/>
                <a:sym typeface="Albert Sans SemiBold"/>
              </a:rPr>
              <a:t>Recommended solution:</a:t>
            </a:r>
            <a:endParaRPr>
              <a:solidFill>
                <a:schemeClr val="lt1"/>
              </a:solidFill>
              <a:latin typeface="Albert Sans SemiBold"/>
              <a:ea typeface="Albert Sans SemiBold"/>
              <a:cs typeface="Albert Sans SemiBold"/>
              <a:sym typeface="Albert Sans SemiBold"/>
            </a:endParaRPr>
          </a:p>
          <a:p>
            <a:pPr indent="0" lvl="0" marL="0" rtl="0" algn="l">
              <a:spcBef>
                <a:spcPts val="0"/>
              </a:spcBef>
              <a:spcAft>
                <a:spcPts val="0"/>
              </a:spcAft>
              <a:buNone/>
            </a:pPr>
            <a:r>
              <a:rPr lang="en">
                <a:solidFill>
                  <a:schemeClr val="lt1"/>
                </a:solidFill>
                <a:latin typeface="Albert Sans"/>
                <a:ea typeface="Albert Sans"/>
                <a:cs typeface="Albert Sans"/>
                <a:sym typeface="Albert Sans"/>
              </a:rPr>
              <a:t>Deprioritize video content from prime digital real estate on the home page, but continue to host videos in the “Health” page for those who want to dive deeper </a:t>
            </a:r>
            <a:endParaRPr>
              <a:solidFill>
                <a:schemeClr val="lt1"/>
              </a:solidFill>
              <a:latin typeface="Albert Sans"/>
              <a:ea typeface="Albert Sans"/>
              <a:cs typeface="Albert Sans"/>
              <a:sym typeface="Albert Sans"/>
            </a:endParaRPr>
          </a:p>
        </p:txBody>
      </p:sp>
      <p:sp>
        <p:nvSpPr>
          <p:cNvPr id="788" name="Google Shape;788;p92"/>
          <p:cNvSpPr/>
          <p:nvPr/>
        </p:nvSpPr>
        <p:spPr>
          <a:xfrm>
            <a:off x="4879350" y="4601400"/>
            <a:ext cx="1354500" cy="318600"/>
          </a:xfrm>
          <a:prstGeom prst="roundRect">
            <a:avLst>
              <a:gd fmla="val 16290" name="adj"/>
            </a:avLst>
          </a:prstGeom>
          <a:solidFill>
            <a:srgbClr val="93C47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789" name="Google Shape;789;p92"/>
          <p:cNvSpPr txBox="1"/>
          <p:nvPr>
            <p:ph type="title"/>
          </p:nvPr>
        </p:nvSpPr>
        <p:spPr>
          <a:xfrm>
            <a:off x="4946975" y="4563900"/>
            <a:ext cx="1200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Low</a:t>
            </a:r>
            <a:endParaRPr/>
          </a:p>
        </p:txBody>
      </p:sp>
      <p:sp>
        <p:nvSpPr>
          <p:cNvPr id="790" name="Google Shape;790;p92"/>
          <p:cNvSpPr/>
          <p:nvPr/>
        </p:nvSpPr>
        <p:spPr>
          <a:xfrm>
            <a:off x="3441275" y="4601400"/>
            <a:ext cx="1354500" cy="318600"/>
          </a:xfrm>
          <a:prstGeom prst="roundRect">
            <a:avLst>
              <a:gd fmla="val 16290" name="adj"/>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791" name="Google Shape;791;p92"/>
          <p:cNvSpPr txBox="1"/>
          <p:nvPr/>
        </p:nvSpPr>
        <p:spPr>
          <a:xfrm>
            <a:off x="3477575" y="4623000"/>
            <a:ext cx="13182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Albert Sans"/>
                <a:ea typeface="Albert Sans"/>
                <a:cs typeface="Albert Sans"/>
                <a:sym typeface="Albert Sans"/>
              </a:rPr>
              <a:t>New user</a:t>
            </a:r>
            <a:endParaRPr sz="1000">
              <a:solidFill>
                <a:schemeClr val="dk2"/>
              </a:solidFill>
              <a:latin typeface="Albert Sans"/>
              <a:ea typeface="Albert Sans"/>
              <a:cs typeface="Albert Sans"/>
              <a:sym typeface="Albert Sans"/>
            </a:endParaRPr>
          </a:p>
        </p:txBody>
      </p:sp>
      <p:pic>
        <p:nvPicPr>
          <p:cNvPr id="792" name="Google Shape;792;p92" title="20250311-161702.png"/>
          <p:cNvPicPr preferRelativeResize="0"/>
          <p:nvPr>
            <p:ph idx="2" type="pic"/>
          </p:nvPr>
        </p:nvPicPr>
        <p:blipFill rotWithShape="1">
          <a:blip r:embed="rId4">
            <a:alphaModFix/>
          </a:blip>
          <a:srcRect b="10" l="0" r="0" t="0"/>
          <a:stretch/>
        </p:blipFill>
        <p:spPr>
          <a:xfrm>
            <a:off x="695100" y="838213"/>
            <a:ext cx="1599900" cy="3467100"/>
          </a:xfrm>
          <a:prstGeom prst="roundRect">
            <a:avLst>
              <a:gd fmla="val 16667" name="adj"/>
            </a:avLst>
          </a:prstGeom>
          <a:ln>
            <a:noFill/>
          </a:ln>
        </p:spPr>
      </p:pic>
      <p:pic>
        <p:nvPicPr>
          <p:cNvPr id="793" name="Google Shape;793;p92"/>
          <p:cNvPicPr preferRelativeResize="0"/>
          <p:nvPr/>
        </p:nvPicPr>
        <p:blipFill>
          <a:blip r:embed="rId5">
            <a:alphaModFix/>
          </a:blip>
          <a:stretch>
            <a:fillRect/>
          </a:stretch>
        </p:blipFill>
        <p:spPr>
          <a:xfrm>
            <a:off x="538875" y="687013"/>
            <a:ext cx="1912350" cy="37694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93"/>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Future Enhancements</a:t>
            </a:r>
            <a:endParaRPr sz="4800"/>
          </a:p>
        </p:txBody>
      </p:sp>
      <p:sp>
        <p:nvSpPr>
          <p:cNvPr id="799" name="Google Shape;799;p93"/>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3-5</a:t>
            </a:r>
            <a:endParaRPr/>
          </a:p>
        </p:txBody>
      </p:sp>
      <p:sp>
        <p:nvSpPr>
          <p:cNvPr id="800" name="Google Shape;800;p93"/>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801" name="Google Shape;801;p93"/>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802" name="Google Shape;802;p93"/>
          <p:cNvSpPr txBox="1"/>
          <p:nvPr/>
        </p:nvSpPr>
        <p:spPr>
          <a:xfrm>
            <a:off x="1069641" y="3191650"/>
            <a:ext cx="7641000" cy="15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B1A1FF"/>
                </a:solidFill>
                <a:latin typeface="Albert Sans"/>
                <a:ea typeface="Albert Sans"/>
                <a:cs typeface="Albert Sans"/>
                <a:sym typeface="Albert Sans"/>
              </a:rPr>
              <a:t>⬤ </a:t>
            </a:r>
            <a:r>
              <a:rPr b="1" lang="en">
                <a:solidFill>
                  <a:srgbClr val="B1A1FF"/>
                </a:solidFill>
                <a:latin typeface="Albert Sans"/>
                <a:ea typeface="Albert Sans"/>
                <a:cs typeface="Albert Sans"/>
                <a:sym typeface="Albert Sans"/>
              </a:rPr>
              <a:t>Health Optimizers</a:t>
            </a:r>
            <a:r>
              <a:rPr lang="en">
                <a:solidFill>
                  <a:srgbClr val="B1A1FF"/>
                </a:solidFill>
                <a:latin typeface="Albert Sans"/>
                <a:ea typeface="Albert Sans"/>
                <a:cs typeface="Albert Sans"/>
                <a:sym typeface="Albert Sans"/>
              </a:rPr>
              <a:t> would benefit from trend-tracking features</a:t>
            </a:r>
            <a:br>
              <a:rPr lang="en">
                <a:solidFill>
                  <a:srgbClr val="FFFFFF"/>
                </a:solidFill>
                <a:latin typeface="Albert Sans"/>
                <a:ea typeface="Albert Sans"/>
                <a:cs typeface="Albert Sans"/>
                <a:sym typeface="Albert Sans"/>
              </a:rPr>
            </a:br>
            <a:r>
              <a:rPr lang="en">
                <a:solidFill>
                  <a:srgbClr val="9ACAE0"/>
                </a:solidFill>
                <a:latin typeface="Albert Sans"/>
                <a:ea typeface="Albert Sans"/>
                <a:cs typeface="Albert Sans"/>
                <a:sym typeface="Albert Sans"/>
              </a:rPr>
              <a:t>⬤ </a:t>
            </a:r>
            <a:r>
              <a:rPr b="1" lang="en">
                <a:solidFill>
                  <a:srgbClr val="9ACAE0"/>
                </a:solidFill>
                <a:latin typeface="Albert Sans"/>
                <a:ea typeface="Albert Sans"/>
                <a:cs typeface="Albert Sans"/>
                <a:sym typeface="Albert Sans"/>
              </a:rPr>
              <a:t>Health Problem Solvers</a:t>
            </a:r>
            <a:r>
              <a:rPr lang="en">
                <a:solidFill>
                  <a:srgbClr val="9ACAE0"/>
                </a:solidFill>
                <a:latin typeface="Albert Sans"/>
                <a:ea typeface="Albert Sans"/>
                <a:cs typeface="Albert Sans"/>
                <a:sym typeface="Albert Sans"/>
              </a:rPr>
              <a:t> need stronger connections between symptoms and solutions</a:t>
            </a:r>
            <a:br>
              <a:rPr lang="en">
                <a:solidFill>
                  <a:srgbClr val="FFFFFF"/>
                </a:solidFill>
                <a:latin typeface="Albert Sans"/>
                <a:ea typeface="Albert Sans"/>
                <a:cs typeface="Albert Sans"/>
                <a:sym typeface="Albert Sans"/>
              </a:rPr>
            </a:br>
            <a:r>
              <a:rPr lang="en">
                <a:solidFill>
                  <a:srgbClr val="1BBE90"/>
                </a:solidFill>
                <a:latin typeface="Albert Sans"/>
                <a:ea typeface="Albert Sans"/>
                <a:cs typeface="Albert Sans"/>
                <a:sym typeface="Albert Sans"/>
              </a:rPr>
              <a:t>⬤ </a:t>
            </a:r>
            <a:r>
              <a:rPr b="1" lang="en">
                <a:solidFill>
                  <a:srgbClr val="1BBE90"/>
                </a:solidFill>
                <a:latin typeface="Albert Sans"/>
                <a:ea typeface="Albert Sans"/>
                <a:cs typeface="Albert Sans"/>
                <a:sym typeface="Albert Sans"/>
              </a:rPr>
              <a:t>New Users</a:t>
            </a:r>
            <a:r>
              <a:rPr lang="en">
                <a:solidFill>
                  <a:srgbClr val="1BBE90"/>
                </a:solidFill>
                <a:latin typeface="Albert Sans"/>
                <a:ea typeface="Albert Sans"/>
                <a:cs typeface="Albert Sans"/>
                <a:sym typeface="Albert Sans"/>
              </a:rPr>
              <a:t> would benefit from a structured walkthrough or guide</a:t>
            </a:r>
            <a:br>
              <a:rPr lang="en">
                <a:solidFill>
                  <a:srgbClr val="FFFFFF"/>
                </a:solidFill>
                <a:latin typeface="Albert Sans"/>
                <a:ea typeface="Albert Sans"/>
                <a:cs typeface="Albert Sans"/>
                <a:sym typeface="Albert Sans"/>
              </a:rPr>
            </a:br>
            <a:r>
              <a:rPr lang="en">
                <a:solidFill>
                  <a:srgbClr val="A1FF5F"/>
                </a:solidFill>
                <a:latin typeface="Albert Sans"/>
                <a:ea typeface="Albert Sans"/>
                <a:cs typeface="Albert Sans"/>
                <a:sym typeface="Albert Sans"/>
              </a:rPr>
              <a:t>⬤ </a:t>
            </a:r>
            <a:r>
              <a:rPr b="1" lang="en">
                <a:solidFill>
                  <a:srgbClr val="A1FF5F"/>
                </a:solidFill>
                <a:latin typeface="Albert Sans"/>
                <a:ea typeface="Albert Sans"/>
                <a:cs typeface="Albert Sans"/>
                <a:sym typeface="Albert Sans"/>
              </a:rPr>
              <a:t>Returning Users </a:t>
            </a:r>
            <a:r>
              <a:rPr lang="en">
                <a:solidFill>
                  <a:srgbClr val="A1FF5F"/>
                </a:solidFill>
                <a:latin typeface="Albert Sans"/>
                <a:ea typeface="Albert Sans"/>
                <a:cs typeface="Albert Sans"/>
                <a:sym typeface="Albert Sans"/>
              </a:rPr>
              <a:t>liked the new structure but missed some familiar shortcuts</a:t>
            </a:r>
            <a:endParaRPr>
              <a:solidFill>
                <a:srgbClr val="A1FF5F"/>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A1FF5F"/>
              </a:solidFill>
              <a:latin typeface="Albert Sans"/>
              <a:ea typeface="Albert Sans"/>
              <a:cs typeface="Albert Sans"/>
              <a:sym typeface="Albert Sans"/>
            </a:endParaRPr>
          </a:p>
        </p:txBody>
      </p:sp>
      <p:pic>
        <p:nvPicPr>
          <p:cNvPr id="803" name="Google Shape;803;p93"/>
          <p:cNvPicPr preferRelativeResize="0"/>
          <p:nvPr/>
        </p:nvPicPr>
        <p:blipFill>
          <a:blip r:embed="rId3">
            <a:alphaModFix/>
          </a:blip>
          <a:stretch>
            <a:fillRect/>
          </a:stretch>
        </p:blipFill>
        <p:spPr>
          <a:xfrm>
            <a:off x="7372800" y="4593397"/>
            <a:ext cx="1092600" cy="33461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807" name="Shape 807"/>
        <p:cNvGrpSpPr/>
        <p:nvPr/>
      </p:nvGrpSpPr>
      <p:grpSpPr>
        <a:xfrm>
          <a:off x="0" y="0"/>
          <a:ext cx="0" cy="0"/>
          <a:chOff x="0" y="0"/>
          <a:chExt cx="0" cy="0"/>
        </a:xfrm>
      </p:grpSpPr>
      <p:sp>
        <p:nvSpPr>
          <p:cNvPr id="808" name="Google Shape;808;p94"/>
          <p:cNvSpPr/>
          <p:nvPr/>
        </p:nvSpPr>
        <p:spPr>
          <a:xfrm>
            <a:off x="4904038" y="4601400"/>
            <a:ext cx="1354500" cy="318600"/>
          </a:xfrm>
          <a:prstGeom prst="roundRect">
            <a:avLst>
              <a:gd fmla="val 16290" name="adj"/>
            </a:avLst>
          </a:prstGeom>
          <a:solidFill>
            <a:srgbClr val="FFE59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809" name="Google Shape;809;p94"/>
          <p:cNvSpPr/>
          <p:nvPr/>
        </p:nvSpPr>
        <p:spPr>
          <a:xfrm rot="-5400000">
            <a:off x="-962400" y="1190550"/>
            <a:ext cx="4914900" cy="27615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94"/>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811" name="Google Shape;811;p94"/>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812" name="Google Shape;812;p94"/>
          <p:cNvSpPr txBox="1"/>
          <p:nvPr>
            <p:ph type="title"/>
          </p:nvPr>
        </p:nvSpPr>
        <p:spPr>
          <a:xfrm>
            <a:off x="4971663" y="4563900"/>
            <a:ext cx="1200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Medium</a:t>
            </a:r>
            <a:endParaRPr/>
          </a:p>
        </p:txBody>
      </p:sp>
      <p:sp>
        <p:nvSpPr>
          <p:cNvPr id="813" name="Google Shape;813;p94"/>
          <p:cNvSpPr/>
          <p:nvPr/>
        </p:nvSpPr>
        <p:spPr>
          <a:xfrm>
            <a:off x="3465963" y="4601400"/>
            <a:ext cx="1354500" cy="318600"/>
          </a:xfrm>
          <a:prstGeom prst="roundRect">
            <a:avLst>
              <a:gd fmla="val 16290" name="adj"/>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814" name="Google Shape;814;p94"/>
          <p:cNvSpPr txBox="1"/>
          <p:nvPr/>
        </p:nvSpPr>
        <p:spPr>
          <a:xfrm>
            <a:off x="3475313" y="4614225"/>
            <a:ext cx="13182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Albert Sans"/>
                <a:ea typeface="Albert Sans"/>
                <a:cs typeface="Albert Sans"/>
                <a:sym typeface="Albert Sans"/>
              </a:rPr>
              <a:t>All User Types</a:t>
            </a:r>
            <a:endParaRPr sz="1000">
              <a:solidFill>
                <a:schemeClr val="dk2"/>
              </a:solidFill>
              <a:latin typeface="Albert Sans"/>
              <a:ea typeface="Albert Sans"/>
              <a:cs typeface="Albert Sans"/>
              <a:sym typeface="Albert Sans"/>
            </a:endParaRPr>
          </a:p>
        </p:txBody>
      </p:sp>
      <p:pic>
        <p:nvPicPr>
          <p:cNvPr id="815" name="Google Shape;815;p94"/>
          <p:cNvPicPr preferRelativeResize="0"/>
          <p:nvPr/>
        </p:nvPicPr>
        <p:blipFill>
          <a:blip r:embed="rId3">
            <a:alphaModFix/>
          </a:blip>
          <a:stretch>
            <a:fillRect/>
          </a:stretch>
        </p:blipFill>
        <p:spPr>
          <a:xfrm>
            <a:off x="7372800" y="4593397"/>
            <a:ext cx="1092600" cy="334615"/>
          </a:xfrm>
          <a:prstGeom prst="rect">
            <a:avLst/>
          </a:prstGeom>
          <a:noFill/>
          <a:ln>
            <a:noFill/>
          </a:ln>
        </p:spPr>
      </p:pic>
      <p:pic>
        <p:nvPicPr>
          <p:cNvPr id="816" name="Google Shape;816;p94"/>
          <p:cNvPicPr preferRelativeResize="0"/>
          <p:nvPr/>
        </p:nvPicPr>
        <p:blipFill>
          <a:blip r:embed="rId3">
            <a:alphaModFix/>
          </a:blip>
          <a:stretch>
            <a:fillRect/>
          </a:stretch>
        </p:blipFill>
        <p:spPr>
          <a:xfrm>
            <a:off x="7372800" y="4593397"/>
            <a:ext cx="1092600" cy="334615"/>
          </a:xfrm>
          <a:prstGeom prst="rect">
            <a:avLst/>
          </a:prstGeom>
          <a:noFill/>
          <a:ln>
            <a:noFill/>
          </a:ln>
        </p:spPr>
      </p:pic>
      <p:sp>
        <p:nvSpPr>
          <p:cNvPr id="817" name="Google Shape;817;p94"/>
          <p:cNvSpPr txBox="1"/>
          <p:nvPr>
            <p:ph idx="4294967295" type="title"/>
          </p:nvPr>
        </p:nvSpPr>
        <p:spPr>
          <a:xfrm>
            <a:off x="3465975" y="473400"/>
            <a:ext cx="54495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accent1"/>
                </a:solidFill>
                <a:latin typeface="Albert Sans"/>
                <a:ea typeface="Albert Sans"/>
                <a:cs typeface="Albert Sans"/>
                <a:sym typeface="Albert Sans"/>
              </a:rPr>
              <a:t>Lack of Personalized Food Recommendations and Plans</a:t>
            </a:r>
            <a:endParaRPr b="1" sz="1400">
              <a:solidFill>
                <a:schemeClr val="accent1"/>
              </a:solidFill>
              <a:latin typeface="Albert Sans"/>
              <a:ea typeface="Albert Sans"/>
              <a:cs typeface="Albert Sans"/>
              <a:sym typeface="Albert Sans"/>
            </a:endParaRPr>
          </a:p>
        </p:txBody>
      </p:sp>
      <p:sp>
        <p:nvSpPr>
          <p:cNvPr id="818" name="Google Shape;818;p94"/>
          <p:cNvSpPr txBox="1"/>
          <p:nvPr/>
        </p:nvSpPr>
        <p:spPr>
          <a:xfrm>
            <a:off x="3560450" y="933000"/>
            <a:ext cx="5036400" cy="23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chemeClr val="lt1"/>
                </a:solidFill>
                <a:latin typeface="Albert Sans Medium"/>
                <a:ea typeface="Albert Sans Medium"/>
                <a:cs typeface="Albert Sans Medium"/>
                <a:sym typeface="Albert Sans Medium"/>
              </a:rPr>
              <a:t>“Would love to see sample recommendations, as it's a lot of math to figure out in planning our day without the help of ChatGPT"</a:t>
            </a:r>
            <a:endParaRPr i="1" sz="1000">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i="1" sz="1000">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i="1" lang="en" sz="1000">
                <a:solidFill>
                  <a:schemeClr val="lt1"/>
                </a:solidFill>
                <a:latin typeface="Albert Sans Medium"/>
                <a:ea typeface="Albert Sans Medium"/>
                <a:cs typeface="Albert Sans Medium"/>
                <a:sym typeface="Albert Sans Medium"/>
              </a:rPr>
              <a:t>"If Viome could add recommended brands for things like coconut yogurt or cocoa, that would take the guesswork out of grocery shopping."</a:t>
            </a:r>
            <a:endParaRPr i="1" sz="1000">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b="1" lang="en">
                <a:solidFill>
                  <a:schemeClr val="lt1"/>
                </a:solidFill>
                <a:latin typeface="Albert Sans"/>
                <a:ea typeface="Albert Sans"/>
                <a:cs typeface="Albert Sans"/>
                <a:sym typeface="Albert Sans"/>
              </a:rPr>
              <a:t>Evidence:</a:t>
            </a:r>
            <a:endParaRPr b="1">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a:solidFill>
                  <a:schemeClr val="lt1"/>
                </a:solidFill>
                <a:latin typeface="Albert Sans Medium"/>
                <a:ea typeface="Albert Sans Medium"/>
                <a:cs typeface="Albert Sans Medium"/>
                <a:sym typeface="Albert Sans Medium"/>
              </a:rPr>
              <a:t>7 out of 8 users</a:t>
            </a:r>
            <a:r>
              <a:rPr lang="en">
                <a:solidFill>
                  <a:schemeClr val="lt1"/>
                </a:solidFill>
                <a:latin typeface="Albert Sans Medium"/>
                <a:ea typeface="Albert Sans Medium"/>
                <a:cs typeface="Albert Sans Medium"/>
                <a:sym typeface="Albert Sans Medium"/>
              </a:rPr>
              <a:t> (87.5%) </a:t>
            </a:r>
            <a:r>
              <a:rPr lang="en">
                <a:solidFill>
                  <a:schemeClr val="lt1"/>
                </a:solidFill>
                <a:latin typeface="Albert Sans Medium"/>
                <a:ea typeface="Albert Sans Medium"/>
                <a:cs typeface="Albert Sans Medium"/>
                <a:sym typeface="Albert Sans Medium"/>
              </a:rPr>
              <a:t>indicated desire for personalized guide or food plan based on user’s recommended and saved foods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a:ea typeface="Albert Sans"/>
              <a:cs typeface="Albert Sans"/>
              <a:sym typeface="Albert Sans"/>
            </a:endParaRPr>
          </a:p>
          <a:p>
            <a:pPr indent="0" lvl="0" marL="0" rtl="0" algn="l">
              <a:spcBef>
                <a:spcPts val="0"/>
              </a:spcBef>
              <a:spcAft>
                <a:spcPts val="0"/>
              </a:spcAft>
              <a:buNone/>
            </a:pPr>
            <a:r>
              <a:rPr b="1" lang="en">
                <a:solidFill>
                  <a:schemeClr val="lt1"/>
                </a:solidFill>
                <a:latin typeface="Albert Sans"/>
                <a:ea typeface="Albert Sans"/>
                <a:cs typeface="Albert Sans"/>
                <a:sym typeface="Albert Sans"/>
              </a:rPr>
              <a:t>Recommended solution:</a:t>
            </a:r>
            <a:endParaRPr b="1">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a:solidFill>
                  <a:schemeClr val="lt1"/>
                </a:solidFill>
                <a:latin typeface="Albert Sans"/>
                <a:ea typeface="Albert Sans"/>
                <a:cs typeface="Albert Sans"/>
                <a:sym typeface="Albert Sans"/>
              </a:rPr>
              <a:t>Integrate tools for users to create food plans, get information on daily servings, or find recipes to consume </a:t>
            </a:r>
            <a:r>
              <a:rPr lang="en">
                <a:solidFill>
                  <a:schemeClr val="lt1"/>
                </a:solidFill>
                <a:latin typeface="Albert Sans"/>
                <a:ea typeface="Albert Sans"/>
                <a:cs typeface="Albert Sans"/>
                <a:sym typeface="Albert Sans"/>
              </a:rPr>
              <a:t>their recommended foods</a:t>
            </a:r>
            <a:r>
              <a:rPr lang="en">
                <a:solidFill>
                  <a:schemeClr val="lt1"/>
                </a:solidFill>
                <a:latin typeface="Albert Sans"/>
                <a:ea typeface="Albert Sans"/>
                <a:cs typeface="Albert Sans"/>
                <a:sym typeface="Albert Sans"/>
              </a:rPr>
              <a:t> </a:t>
            </a:r>
            <a:endParaRPr>
              <a:solidFill>
                <a:schemeClr val="lt1"/>
              </a:solidFill>
              <a:latin typeface="Albert Sans"/>
              <a:ea typeface="Albert Sans"/>
              <a:cs typeface="Albert Sans"/>
              <a:sym typeface="Albert Sans"/>
            </a:endParaRPr>
          </a:p>
        </p:txBody>
      </p:sp>
      <p:pic>
        <p:nvPicPr>
          <p:cNvPr id="819" name="Google Shape;819;p94" title="20250311-151829.png"/>
          <p:cNvPicPr preferRelativeResize="0"/>
          <p:nvPr>
            <p:ph idx="2" type="pic"/>
          </p:nvPr>
        </p:nvPicPr>
        <p:blipFill rotWithShape="1">
          <a:blip r:embed="rId4">
            <a:alphaModFix/>
          </a:blip>
          <a:srcRect b="10" l="0" r="0" t="0"/>
          <a:stretch/>
        </p:blipFill>
        <p:spPr>
          <a:xfrm>
            <a:off x="695100" y="838213"/>
            <a:ext cx="1599900" cy="3467100"/>
          </a:xfrm>
          <a:prstGeom prst="roundRect">
            <a:avLst>
              <a:gd fmla="val 16667" name="adj"/>
            </a:avLst>
          </a:prstGeom>
          <a:ln>
            <a:noFill/>
          </a:ln>
        </p:spPr>
      </p:pic>
      <p:pic>
        <p:nvPicPr>
          <p:cNvPr id="820" name="Google Shape;820;p94"/>
          <p:cNvPicPr preferRelativeResize="0"/>
          <p:nvPr/>
        </p:nvPicPr>
        <p:blipFill>
          <a:blip r:embed="rId5">
            <a:alphaModFix/>
          </a:blip>
          <a:stretch>
            <a:fillRect/>
          </a:stretch>
        </p:blipFill>
        <p:spPr>
          <a:xfrm>
            <a:off x="538875" y="687013"/>
            <a:ext cx="1912350" cy="376947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824" name="Shape 824"/>
        <p:cNvGrpSpPr/>
        <p:nvPr/>
      </p:nvGrpSpPr>
      <p:grpSpPr>
        <a:xfrm>
          <a:off x="0" y="0"/>
          <a:ext cx="0" cy="0"/>
          <a:chOff x="0" y="0"/>
          <a:chExt cx="0" cy="0"/>
        </a:xfrm>
      </p:grpSpPr>
      <p:sp>
        <p:nvSpPr>
          <p:cNvPr id="825" name="Google Shape;825;p95"/>
          <p:cNvSpPr/>
          <p:nvPr/>
        </p:nvSpPr>
        <p:spPr>
          <a:xfrm>
            <a:off x="4983538" y="4601400"/>
            <a:ext cx="1354500" cy="318600"/>
          </a:xfrm>
          <a:prstGeom prst="roundRect">
            <a:avLst>
              <a:gd fmla="val 16290" name="adj"/>
            </a:avLst>
          </a:prstGeom>
          <a:solidFill>
            <a:srgbClr val="FFE59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826" name="Google Shape;826;p95"/>
          <p:cNvSpPr/>
          <p:nvPr/>
        </p:nvSpPr>
        <p:spPr>
          <a:xfrm rot="-5400000">
            <a:off x="-962400" y="1190550"/>
            <a:ext cx="4914900" cy="27615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95"/>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828" name="Google Shape;828;p95"/>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829" name="Google Shape;829;p95"/>
          <p:cNvSpPr txBox="1"/>
          <p:nvPr>
            <p:ph type="title"/>
          </p:nvPr>
        </p:nvSpPr>
        <p:spPr>
          <a:xfrm>
            <a:off x="5051163" y="4563900"/>
            <a:ext cx="1200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Medium</a:t>
            </a:r>
            <a:endParaRPr/>
          </a:p>
        </p:txBody>
      </p:sp>
      <p:sp>
        <p:nvSpPr>
          <p:cNvPr id="830" name="Google Shape;830;p95"/>
          <p:cNvSpPr/>
          <p:nvPr/>
        </p:nvSpPr>
        <p:spPr>
          <a:xfrm>
            <a:off x="3545463" y="4601400"/>
            <a:ext cx="1354500" cy="318600"/>
          </a:xfrm>
          <a:prstGeom prst="roundRect">
            <a:avLst>
              <a:gd fmla="val 16290" name="adj"/>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831" name="Google Shape;831;p95"/>
          <p:cNvSpPr txBox="1"/>
          <p:nvPr/>
        </p:nvSpPr>
        <p:spPr>
          <a:xfrm>
            <a:off x="3554813" y="4614225"/>
            <a:ext cx="13182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Albert Sans"/>
                <a:ea typeface="Albert Sans"/>
                <a:cs typeface="Albert Sans"/>
                <a:sym typeface="Albert Sans"/>
              </a:rPr>
              <a:t>All User Types</a:t>
            </a:r>
            <a:endParaRPr sz="1000">
              <a:solidFill>
                <a:schemeClr val="dk2"/>
              </a:solidFill>
              <a:latin typeface="Albert Sans"/>
              <a:ea typeface="Albert Sans"/>
              <a:cs typeface="Albert Sans"/>
              <a:sym typeface="Albert Sans"/>
            </a:endParaRPr>
          </a:p>
        </p:txBody>
      </p:sp>
      <p:pic>
        <p:nvPicPr>
          <p:cNvPr id="832" name="Google Shape;832;p95"/>
          <p:cNvPicPr preferRelativeResize="0"/>
          <p:nvPr/>
        </p:nvPicPr>
        <p:blipFill>
          <a:blip r:embed="rId3">
            <a:alphaModFix/>
          </a:blip>
          <a:stretch>
            <a:fillRect/>
          </a:stretch>
        </p:blipFill>
        <p:spPr>
          <a:xfrm>
            <a:off x="7372800" y="4593397"/>
            <a:ext cx="1092600" cy="334615"/>
          </a:xfrm>
          <a:prstGeom prst="rect">
            <a:avLst/>
          </a:prstGeom>
          <a:noFill/>
          <a:ln>
            <a:noFill/>
          </a:ln>
        </p:spPr>
      </p:pic>
      <p:pic>
        <p:nvPicPr>
          <p:cNvPr id="833" name="Google Shape;833;p95"/>
          <p:cNvPicPr preferRelativeResize="0"/>
          <p:nvPr/>
        </p:nvPicPr>
        <p:blipFill>
          <a:blip r:embed="rId3">
            <a:alphaModFix/>
          </a:blip>
          <a:stretch>
            <a:fillRect/>
          </a:stretch>
        </p:blipFill>
        <p:spPr>
          <a:xfrm>
            <a:off x="7372800" y="4593397"/>
            <a:ext cx="1092600" cy="334615"/>
          </a:xfrm>
          <a:prstGeom prst="rect">
            <a:avLst/>
          </a:prstGeom>
          <a:noFill/>
          <a:ln>
            <a:noFill/>
          </a:ln>
        </p:spPr>
      </p:pic>
      <p:sp>
        <p:nvSpPr>
          <p:cNvPr id="834" name="Google Shape;834;p95"/>
          <p:cNvSpPr txBox="1"/>
          <p:nvPr>
            <p:ph idx="4294967295" type="title"/>
          </p:nvPr>
        </p:nvSpPr>
        <p:spPr>
          <a:xfrm>
            <a:off x="3465975" y="473400"/>
            <a:ext cx="5335800" cy="5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accent1"/>
                </a:solidFill>
                <a:latin typeface="Albert Sans"/>
                <a:ea typeface="Albert Sans"/>
                <a:cs typeface="Albert Sans"/>
                <a:sym typeface="Albert Sans"/>
              </a:rPr>
              <a:t>More Connection Between Foods or Supplements Recommended and Health Score</a:t>
            </a:r>
            <a:endParaRPr b="1" sz="1400">
              <a:solidFill>
                <a:schemeClr val="accent1"/>
              </a:solidFill>
              <a:latin typeface="Albert Sans"/>
              <a:ea typeface="Albert Sans"/>
              <a:cs typeface="Albert Sans"/>
              <a:sym typeface="Albert Sans"/>
            </a:endParaRPr>
          </a:p>
        </p:txBody>
      </p:sp>
      <p:sp>
        <p:nvSpPr>
          <p:cNvPr id="835" name="Google Shape;835;p95"/>
          <p:cNvSpPr txBox="1"/>
          <p:nvPr/>
        </p:nvSpPr>
        <p:spPr>
          <a:xfrm>
            <a:off x="3545475" y="1173350"/>
            <a:ext cx="5036400" cy="20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lt1"/>
                </a:solidFill>
                <a:latin typeface="Albert Sans Medium"/>
                <a:ea typeface="Albert Sans Medium"/>
                <a:cs typeface="Albert Sans Medium"/>
                <a:sym typeface="Albert Sans Medium"/>
              </a:rPr>
              <a:t>“For the capsules, because it’s expensive, I would like to see if they really worked, based on the lab tests”</a:t>
            </a:r>
            <a:endParaRPr i="1" sz="1100">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i="1" sz="1100">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i="1" lang="en" sz="1100">
                <a:solidFill>
                  <a:schemeClr val="lt1"/>
                </a:solidFill>
                <a:latin typeface="Albert Sans Medium"/>
                <a:ea typeface="Albert Sans Medium"/>
                <a:cs typeface="Albert Sans Medium"/>
                <a:sym typeface="Albert Sans Medium"/>
              </a:rPr>
              <a:t>“[I want to see] how my score improves after taking the advice from the app”</a:t>
            </a:r>
            <a:endParaRPr i="1" sz="1100">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lang="en">
                <a:solidFill>
                  <a:schemeClr val="lt1"/>
                </a:solidFill>
                <a:latin typeface="Albert Sans SemiBold"/>
                <a:ea typeface="Albert Sans SemiBold"/>
                <a:cs typeface="Albert Sans SemiBold"/>
                <a:sym typeface="Albert Sans SemiBold"/>
              </a:rPr>
              <a:t>Evidence:</a:t>
            </a:r>
            <a:endParaRPr>
              <a:solidFill>
                <a:schemeClr val="lt1"/>
              </a:solidFill>
              <a:latin typeface="Albert Sans SemiBold"/>
              <a:ea typeface="Albert Sans SemiBold"/>
              <a:cs typeface="Albert Sans SemiBold"/>
              <a:sym typeface="Albert Sans SemiBold"/>
            </a:endParaRPr>
          </a:p>
          <a:p>
            <a:pPr indent="0" lvl="0" marL="0" rtl="0" algn="l">
              <a:spcBef>
                <a:spcPts val="0"/>
              </a:spcBef>
              <a:spcAft>
                <a:spcPts val="0"/>
              </a:spcAft>
              <a:buNone/>
            </a:pPr>
            <a:r>
              <a:rPr lang="en">
                <a:solidFill>
                  <a:schemeClr val="lt1"/>
                </a:solidFill>
                <a:latin typeface="Albert Sans Medium"/>
                <a:ea typeface="Albert Sans Medium"/>
                <a:cs typeface="Albert Sans Medium"/>
                <a:sym typeface="Albert Sans Medium"/>
              </a:rPr>
              <a:t>2 out of 4 returning users and 1 new user (37.5%) indicated a desire to see correlation or causation after taking advice for food recommendations or capsules</a:t>
            </a:r>
            <a:endParaRPr>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a:solidFill>
                  <a:schemeClr val="lt1"/>
                </a:solidFill>
                <a:latin typeface="Albert Sans SemiBold"/>
                <a:ea typeface="Albert Sans SemiBold"/>
                <a:cs typeface="Albert Sans SemiBold"/>
                <a:sym typeface="Albert Sans SemiBold"/>
              </a:rPr>
              <a:t>Recommended solution:</a:t>
            </a:r>
            <a:endParaRPr>
              <a:solidFill>
                <a:schemeClr val="lt1"/>
              </a:solidFill>
              <a:latin typeface="Albert Sans SemiBold"/>
              <a:ea typeface="Albert Sans SemiBold"/>
              <a:cs typeface="Albert Sans SemiBold"/>
              <a:sym typeface="Albert Sans SemiBold"/>
            </a:endParaRPr>
          </a:p>
          <a:p>
            <a:pPr indent="-304800" lvl="0" marL="457200" rtl="0" algn="l">
              <a:spcBef>
                <a:spcPts val="0"/>
              </a:spcBef>
              <a:spcAft>
                <a:spcPts val="0"/>
              </a:spcAft>
              <a:buClr>
                <a:schemeClr val="lt1"/>
              </a:buClr>
              <a:buSzPts val="1200"/>
              <a:buFont typeface="Albert Sans"/>
              <a:buChar char="●"/>
            </a:pPr>
            <a:r>
              <a:rPr lang="en" sz="1200">
                <a:solidFill>
                  <a:schemeClr val="lt1"/>
                </a:solidFill>
                <a:latin typeface="Albert Sans"/>
                <a:ea typeface="Albert Sans"/>
                <a:cs typeface="Albert Sans"/>
                <a:sym typeface="Albert Sans"/>
              </a:rPr>
              <a:t>Option to see crowd-sourced data on improvements after taking supplements or changing diet</a:t>
            </a:r>
            <a:endParaRPr sz="1200">
              <a:solidFill>
                <a:schemeClr val="lt1"/>
              </a:solidFill>
              <a:latin typeface="Albert Sans"/>
              <a:ea typeface="Albert Sans"/>
              <a:cs typeface="Albert Sans"/>
              <a:sym typeface="Albert Sans"/>
            </a:endParaRPr>
          </a:p>
          <a:p>
            <a:pPr indent="-304800" lvl="0" marL="457200" rtl="0" algn="l">
              <a:spcBef>
                <a:spcPts val="0"/>
              </a:spcBef>
              <a:spcAft>
                <a:spcPts val="0"/>
              </a:spcAft>
              <a:buClr>
                <a:schemeClr val="lt1"/>
              </a:buClr>
              <a:buSzPts val="1200"/>
              <a:buFont typeface="Albert Sans"/>
              <a:buChar char="●"/>
            </a:pPr>
            <a:r>
              <a:rPr lang="en" sz="1200">
                <a:solidFill>
                  <a:schemeClr val="lt1"/>
                </a:solidFill>
                <a:latin typeface="Albert Sans"/>
                <a:ea typeface="Albert Sans"/>
                <a:cs typeface="Albert Sans"/>
                <a:sym typeface="Albert Sans"/>
              </a:rPr>
              <a:t>Options to track self-reported health data after taking supplements or changing diet</a:t>
            </a:r>
            <a:endParaRPr sz="1200">
              <a:solidFill>
                <a:schemeClr val="lt1"/>
              </a:solidFill>
              <a:latin typeface="Albert Sans"/>
              <a:ea typeface="Albert Sans"/>
              <a:cs typeface="Albert Sans"/>
              <a:sym typeface="Albert Sans"/>
            </a:endParaRPr>
          </a:p>
        </p:txBody>
      </p:sp>
      <p:pic>
        <p:nvPicPr>
          <p:cNvPr id="836" name="Google Shape;836;p95" title="20250311-153312.png"/>
          <p:cNvPicPr preferRelativeResize="0"/>
          <p:nvPr>
            <p:ph idx="2" type="pic"/>
          </p:nvPr>
        </p:nvPicPr>
        <p:blipFill rotWithShape="1">
          <a:blip r:embed="rId4">
            <a:alphaModFix/>
          </a:blip>
          <a:srcRect b="10" l="0" r="0" t="0"/>
          <a:stretch/>
        </p:blipFill>
        <p:spPr>
          <a:xfrm>
            <a:off x="695100" y="838213"/>
            <a:ext cx="1599900" cy="3467100"/>
          </a:xfrm>
          <a:prstGeom prst="roundRect">
            <a:avLst>
              <a:gd fmla="val 16667" name="adj"/>
            </a:avLst>
          </a:prstGeom>
          <a:ln>
            <a:noFill/>
          </a:ln>
        </p:spPr>
      </p:pic>
      <p:pic>
        <p:nvPicPr>
          <p:cNvPr id="837" name="Google Shape;837;p95"/>
          <p:cNvPicPr preferRelativeResize="0"/>
          <p:nvPr/>
        </p:nvPicPr>
        <p:blipFill>
          <a:blip r:embed="rId5">
            <a:alphaModFix/>
          </a:blip>
          <a:stretch>
            <a:fillRect/>
          </a:stretch>
        </p:blipFill>
        <p:spPr>
          <a:xfrm>
            <a:off x="538875" y="687013"/>
            <a:ext cx="1912350" cy="37694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9"/>
          <p:cNvSpPr txBox="1"/>
          <p:nvPr>
            <p:ph type="title"/>
          </p:nvPr>
        </p:nvSpPr>
        <p:spPr>
          <a:xfrm>
            <a:off x="884900" y="1024150"/>
            <a:ext cx="7086000" cy="147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Background</a:t>
            </a:r>
            <a:endParaRPr/>
          </a:p>
        </p:txBody>
      </p:sp>
      <p:sp>
        <p:nvSpPr>
          <p:cNvPr id="439" name="Google Shape;439;p69"/>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440" name="Google Shape;440;p69"/>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441" name="Google Shape;441;p69"/>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pic>
        <p:nvPicPr>
          <p:cNvPr id="442" name="Google Shape;442;p69"/>
          <p:cNvPicPr preferRelativeResize="0"/>
          <p:nvPr/>
        </p:nvPicPr>
        <p:blipFill>
          <a:blip r:embed="rId3">
            <a:alphaModFix/>
          </a:blip>
          <a:stretch>
            <a:fillRect/>
          </a:stretch>
        </p:blipFill>
        <p:spPr>
          <a:xfrm>
            <a:off x="7372800" y="4593397"/>
            <a:ext cx="1092600" cy="33461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96"/>
          <p:cNvSpPr/>
          <p:nvPr/>
        </p:nvSpPr>
        <p:spPr>
          <a:xfrm>
            <a:off x="5123800" y="943800"/>
            <a:ext cx="3266400" cy="3266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96"/>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844" name="Google Shape;844;p96"/>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845" name="Google Shape;845;p96"/>
          <p:cNvSpPr txBox="1"/>
          <p:nvPr>
            <p:ph idx="1" type="subTitle"/>
          </p:nvPr>
        </p:nvSpPr>
        <p:spPr>
          <a:xfrm>
            <a:off x="1069661" y="3191652"/>
            <a:ext cx="4082700" cy="156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2"/>
                </a:solidFill>
              </a:rPr>
              <a:t>⬤ Understanding</a:t>
            </a:r>
            <a:endParaRPr>
              <a:solidFill>
                <a:schemeClr val="lt2"/>
              </a:solidFill>
            </a:endParaRPr>
          </a:p>
          <a:p>
            <a:pPr indent="0" lvl="0" marL="0" rtl="0" algn="l">
              <a:lnSpc>
                <a:spcPct val="115000"/>
              </a:lnSpc>
              <a:spcBef>
                <a:spcPts val="0"/>
              </a:spcBef>
              <a:spcAft>
                <a:spcPts val="0"/>
              </a:spcAft>
              <a:buNone/>
            </a:pPr>
            <a:r>
              <a:rPr lang="en">
                <a:solidFill>
                  <a:schemeClr val="accent4"/>
                </a:solidFill>
              </a:rPr>
              <a:t>⬤ Actionability</a:t>
            </a:r>
            <a:br>
              <a:rPr lang="en"/>
            </a:br>
            <a:r>
              <a:rPr lang="en">
                <a:solidFill>
                  <a:schemeClr val="accent2"/>
                </a:solidFill>
              </a:rPr>
              <a:t>⬤ Satisfaction</a:t>
            </a:r>
            <a:br>
              <a:rPr lang="en"/>
            </a:br>
            <a:r>
              <a:rPr lang="en">
                <a:solidFill>
                  <a:schemeClr val="accent1"/>
                </a:solidFill>
              </a:rPr>
              <a:t>⬤ Navigation</a:t>
            </a:r>
            <a:endParaRPr>
              <a:solidFill>
                <a:schemeClr val="accent1"/>
              </a:solidFill>
            </a:endParaRPr>
          </a:p>
          <a:p>
            <a:pPr indent="0" lvl="0" marL="0" rtl="0" algn="l">
              <a:lnSpc>
                <a:spcPct val="115000"/>
              </a:lnSpc>
              <a:spcBef>
                <a:spcPts val="0"/>
              </a:spcBef>
              <a:spcAft>
                <a:spcPts val="0"/>
              </a:spcAft>
              <a:buClr>
                <a:schemeClr val="dk2"/>
              </a:buClr>
              <a:buSzPts val="1100"/>
              <a:buFont typeface="Arial"/>
              <a:buNone/>
            </a:pPr>
            <a:r>
              <a:rPr lang="en">
                <a:solidFill>
                  <a:schemeClr val="accent6"/>
                </a:solidFill>
              </a:rPr>
              <a:t>⬤ </a:t>
            </a:r>
            <a:r>
              <a:rPr lang="en">
                <a:solidFill>
                  <a:srgbClr val="99A0EB"/>
                </a:solidFill>
              </a:rPr>
              <a:t>Future Enhancements</a:t>
            </a:r>
            <a:endParaRPr>
              <a:solidFill>
                <a:srgbClr val="99A0EB"/>
              </a:solidFill>
            </a:endParaRPr>
          </a:p>
          <a:p>
            <a:pPr indent="0" lvl="0" marL="0" rtl="0" algn="l">
              <a:spcBef>
                <a:spcPts val="0"/>
              </a:spcBef>
              <a:spcAft>
                <a:spcPts val="0"/>
              </a:spcAft>
              <a:buNone/>
            </a:pPr>
            <a:r>
              <a:t/>
            </a:r>
            <a:endParaRPr>
              <a:solidFill>
                <a:schemeClr val="accent1"/>
              </a:solidFill>
            </a:endParaRPr>
          </a:p>
        </p:txBody>
      </p:sp>
      <p:sp>
        <p:nvSpPr>
          <p:cNvPr id="846" name="Google Shape;846;p96"/>
          <p:cNvSpPr txBox="1"/>
          <p:nvPr>
            <p:ph type="title"/>
          </p:nvPr>
        </p:nvSpPr>
        <p:spPr>
          <a:xfrm>
            <a:off x="932850" y="730375"/>
            <a:ext cx="4082700" cy="2103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4100"/>
              <a:t>Viome Facebook Group Analysis</a:t>
            </a:r>
            <a:endParaRPr sz="4100"/>
          </a:p>
        </p:txBody>
      </p:sp>
      <p:sp>
        <p:nvSpPr>
          <p:cNvPr id="847" name="Google Shape;847;p96"/>
          <p:cNvSpPr/>
          <p:nvPr/>
        </p:nvSpPr>
        <p:spPr>
          <a:xfrm>
            <a:off x="5628200" y="2399925"/>
            <a:ext cx="1768500" cy="17685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6000">
                <a:solidFill>
                  <a:schemeClr val="lt1"/>
                </a:solidFill>
                <a:latin typeface="Albert Sans"/>
                <a:ea typeface="Albert Sans"/>
                <a:cs typeface="Albert Sans"/>
                <a:sym typeface="Albert Sans"/>
              </a:rPr>
              <a:t>50%</a:t>
            </a:r>
            <a:endParaRPr sz="6000">
              <a:solidFill>
                <a:schemeClr val="lt1"/>
              </a:solidFill>
              <a:latin typeface="Albert Sans"/>
              <a:ea typeface="Albert Sans"/>
              <a:cs typeface="Albert Sans"/>
              <a:sym typeface="Albert Sans"/>
            </a:endParaRPr>
          </a:p>
        </p:txBody>
      </p:sp>
      <p:sp>
        <p:nvSpPr>
          <p:cNvPr id="848" name="Google Shape;848;p96"/>
          <p:cNvSpPr/>
          <p:nvPr/>
        </p:nvSpPr>
        <p:spPr>
          <a:xfrm>
            <a:off x="7150900" y="1840300"/>
            <a:ext cx="1239300" cy="12393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400">
                <a:solidFill>
                  <a:schemeClr val="dk1"/>
                </a:solidFill>
                <a:latin typeface="Nanum Myeongjo"/>
                <a:ea typeface="Nanum Myeongjo"/>
                <a:cs typeface="Nanum Myeongjo"/>
                <a:sym typeface="Nanum Myeongjo"/>
              </a:rPr>
              <a:t>23</a:t>
            </a:r>
            <a:r>
              <a:rPr lang="en" sz="2400">
                <a:solidFill>
                  <a:schemeClr val="dk1"/>
                </a:solidFill>
                <a:latin typeface="Nanum Myeongjo"/>
                <a:ea typeface="Nanum Myeongjo"/>
                <a:cs typeface="Nanum Myeongjo"/>
                <a:sym typeface="Nanum Myeongjo"/>
              </a:rPr>
              <a:t>%</a:t>
            </a:r>
            <a:endParaRPr sz="2400">
              <a:solidFill>
                <a:schemeClr val="dk1"/>
              </a:solidFill>
              <a:latin typeface="Nanum Myeongjo"/>
              <a:ea typeface="Nanum Myeongjo"/>
              <a:cs typeface="Nanum Myeongjo"/>
              <a:sym typeface="Nanum Myeongjo"/>
            </a:endParaRPr>
          </a:p>
        </p:txBody>
      </p:sp>
      <p:sp>
        <p:nvSpPr>
          <p:cNvPr id="849" name="Google Shape;849;p96"/>
          <p:cNvSpPr/>
          <p:nvPr/>
        </p:nvSpPr>
        <p:spPr>
          <a:xfrm>
            <a:off x="6217550" y="1327825"/>
            <a:ext cx="1092600" cy="1092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400">
                <a:solidFill>
                  <a:schemeClr val="lt1"/>
                </a:solidFill>
                <a:latin typeface="Nanum Myeongjo"/>
                <a:ea typeface="Nanum Myeongjo"/>
                <a:cs typeface="Nanum Myeongjo"/>
                <a:sym typeface="Nanum Myeongjo"/>
              </a:rPr>
              <a:t>14%</a:t>
            </a:r>
            <a:endParaRPr sz="2400">
              <a:solidFill>
                <a:schemeClr val="lt1"/>
              </a:solidFill>
              <a:latin typeface="Nanum Myeongjo"/>
              <a:ea typeface="Nanum Myeongjo"/>
              <a:cs typeface="Nanum Myeongjo"/>
              <a:sym typeface="Nanum Myeongjo"/>
            </a:endParaRPr>
          </a:p>
        </p:txBody>
      </p:sp>
      <p:sp>
        <p:nvSpPr>
          <p:cNvPr id="850" name="Google Shape;850;p96"/>
          <p:cNvSpPr/>
          <p:nvPr/>
        </p:nvSpPr>
        <p:spPr>
          <a:xfrm>
            <a:off x="5123800" y="2287050"/>
            <a:ext cx="693600" cy="693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n">
                <a:solidFill>
                  <a:schemeClr val="accent3"/>
                </a:solidFill>
                <a:latin typeface="Albert Sans"/>
                <a:ea typeface="Albert Sans"/>
                <a:cs typeface="Albert Sans"/>
                <a:sym typeface="Albert Sans"/>
              </a:rPr>
              <a:t>9</a:t>
            </a:r>
            <a:r>
              <a:rPr lang="en">
                <a:solidFill>
                  <a:schemeClr val="accent3"/>
                </a:solidFill>
                <a:latin typeface="Albert Sans"/>
                <a:ea typeface="Albert Sans"/>
                <a:cs typeface="Albert Sans"/>
                <a:sym typeface="Albert Sans"/>
              </a:rPr>
              <a:t>%</a:t>
            </a:r>
            <a:endParaRPr>
              <a:solidFill>
                <a:schemeClr val="accent3"/>
              </a:solidFill>
              <a:latin typeface="Albert Sans"/>
              <a:ea typeface="Albert Sans"/>
              <a:cs typeface="Albert Sans"/>
              <a:sym typeface="Albert Sans"/>
            </a:endParaRPr>
          </a:p>
        </p:txBody>
      </p:sp>
      <p:sp>
        <p:nvSpPr>
          <p:cNvPr id="851" name="Google Shape;851;p96"/>
          <p:cNvSpPr/>
          <p:nvPr/>
        </p:nvSpPr>
        <p:spPr>
          <a:xfrm>
            <a:off x="5708700" y="2101650"/>
            <a:ext cx="470100" cy="4701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n">
                <a:solidFill>
                  <a:schemeClr val="accent1"/>
                </a:solidFill>
                <a:latin typeface="Albert Sans"/>
                <a:ea typeface="Albert Sans"/>
                <a:cs typeface="Albert Sans"/>
                <a:sym typeface="Albert Sans"/>
              </a:rPr>
              <a:t>4</a:t>
            </a:r>
            <a:r>
              <a:rPr lang="en">
                <a:solidFill>
                  <a:schemeClr val="accent1"/>
                </a:solidFill>
                <a:latin typeface="Albert Sans"/>
                <a:ea typeface="Albert Sans"/>
                <a:cs typeface="Albert Sans"/>
                <a:sym typeface="Albert Sans"/>
              </a:rPr>
              <a:t>%</a:t>
            </a:r>
            <a:endParaRPr>
              <a:solidFill>
                <a:schemeClr val="accent1"/>
              </a:solidFill>
              <a:latin typeface="Albert Sans"/>
              <a:ea typeface="Albert Sans"/>
              <a:cs typeface="Albert Sans"/>
              <a:sym typeface="Albert Sans"/>
            </a:endParaRPr>
          </a:p>
        </p:txBody>
      </p:sp>
      <p:pic>
        <p:nvPicPr>
          <p:cNvPr id="852" name="Google Shape;852;p96"/>
          <p:cNvPicPr preferRelativeResize="0"/>
          <p:nvPr/>
        </p:nvPicPr>
        <p:blipFill>
          <a:blip r:embed="rId3">
            <a:alphaModFix/>
          </a:blip>
          <a:stretch>
            <a:fillRect/>
          </a:stretch>
        </p:blipFill>
        <p:spPr>
          <a:xfrm>
            <a:off x="7372800" y="4593397"/>
            <a:ext cx="1092600" cy="334615"/>
          </a:xfrm>
          <a:prstGeom prst="rect">
            <a:avLst/>
          </a:prstGeom>
          <a:noFill/>
          <a:ln>
            <a:noFill/>
          </a:ln>
        </p:spPr>
      </p:pic>
      <p:sp>
        <p:nvSpPr>
          <p:cNvPr id="853" name="Google Shape;853;p96"/>
          <p:cNvSpPr txBox="1"/>
          <p:nvPr/>
        </p:nvSpPr>
        <p:spPr>
          <a:xfrm>
            <a:off x="932850" y="2462400"/>
            <a:ext cx="3452700" cy="2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Albert Sans"/>
                <a:ea typeface="Albert Sans"/>
                <a:cs typeface="Albert Sans"/>
                <a:sym typeface="Albert Sans"/>
              </a:rPr>
              <a:t>Overview of most commonly mentioned topics</a:t>
            </a:r>
            <a:endParaRPr>
              <a:solidFill>
                <a:schemeClr val="lt1"/>
              </a:solidFill>
              <a:latin typeface="Albert Sans"/>
              <a:ea typeface="Albert Sans"/>
              <a:cs typeface="Albert Sans"/>
              <a:sym typeface="Albert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857" name="Shape 857"/>
        <p:cNvGrpSpPr/>
        <p:nvPr/>
      </p:nvGrpSpPr>
      <p:grpSpPr>
        <a:xfrm>
          <a:off x="0" y="0"/>
          <a:ext cx="0" cy="0"/>
          <a:chOff x="0" y="0"/>
          <a:chExt cx="0" cy="0"/>
        </a:xfrm>
      </p:grpSpPr>
      <p:sp>
        <p:nvSpPr>
          <p:cNvPr id="858" name="Google Shape;858;p97"/>
          <p:cNvSpPr/>
          <p:nvPr/>
        </p:nvSpPr>
        <p:spPr>
          <a:xfrm>
            <a:off x="605800" y="1390800"/>
            <a:ext cx="2982300" cy="1545900"/>
          </a:xfrm>
          <a:prstGeom prst="roundRect">
            <a:avLst>
              <a:gd fmla="val 6116" name="adj"/>
            </a:avLst>
          </a:prstGeom>
          <a:solidFill>
            <a:schemeClr val="l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97"/>
          <p:cNvSpPr/>
          <p:nvPr/>
        </p:nvSpPr>
        <p:spPr>
          <a:xfrm>
            <a:off x="604875" y="1390800"/>
            <a:ext cx="2982300" cy="379800"/>
          </a:xfrm>
          <a:prstGeom prst="round2SameRect">
            <a:avLst>
              <a:gd fmla="val 24850" name="adj1"/>
              <a:gd fmla="val 0" name="adj2"/>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860" name="Google Shape;860;p97"/>
          <p:cNvSpPr/>
          <p:nvPr/>
        </p:nvSpPr>
        <p:spPr>
          <a:xfrm>
            <a:off x="6351150" y="1365475"/>
            <a:ext cx="2130600" cy="1545900"/>
          </a:xfrm>
          <a:prstGeom prst="roundRect">
            <a:avLst>
              <a:gd fmla="val 6116" name="adj"/>
            </a:avLst>
          </a:prstGeom>
          <a:solidFill>
            <a:schemeClr val="l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97"/>
          <p:cNvSpPr/>
          <p:nvPr/>
        </p:nvSpPr>
        <p:spPr>
          <a:xfrm>
            <a:off x="6350220" y="1365475"/>
            <a:ext cx="2130600" cy="379800"/>
          </a:xfrm>
          <a:prstGeom prst="round2SameRect">
            <a:avLst>
              <a:gd fmla="val 24850" name="adj1"/>
              <a:gd fmla="val 0" name="adj2"/>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862" name="Google Shape;862;p97"/>
          <p:cNvSpPr/>
          <p:nvPr/>
        </p:nvSpPr>
        <p:spPr>
          <a:xfrm>
            <a:off x="3904325" y="1365475"/>
            <a:ext cx="2130600" cy="1545900"/>
          </a:xfrm>
          <a:prstGeom prst="roundRect">
            <a:avLst>
              <a:gd fmla="val 6116" name="adj"/>
            </a:avLst>
          </a:prstGeom>
          <a:solidFill>
            <a:schemeClr val="l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97"/>
          <p:cNvSpPr/>
          <p:nvPr/>
        </p:nvSpPr>
        <p:spPr>
          <a:xfrm>
            <a:off x="3903397" y="1365475"/>
            <a:ext cx="2130600" cy="379800"/>
          </a:xfrm>
          <a:prstGeom prst="round2SameRect">
            <a:avLst>
              <a:gd fmla="val 24850" name="adj1"/>
              <a:gd fmla="val 0" name="adj2"/>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864" name="Google Shape;864;p97"/>
          <p:cNvSpPr/>
          <p:nvPr/>
        </p:nvSpPr>
        <p:spPr>
          <a:xfrm>
            <a:off x="1382050" y="3159900"/>
            <a:ext cx="2858100" cy="1404000"/>
          </a:xfrm>
          <a:prstGeom prst="roundRect">
            <a:avLst>
              <a:gd fmla="val 6116" name="adj"/>
            </a:avLst>
          </a:prstGeom>
          <a:solidFill>
            <a:schemeClr val="l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97"/>
          <p:cNvSpPr/>
          <p:nvPr/>
        </p:nvSpPr>
        <p:spPr>
          <a:xfrm>
            <a:off x="1381125" y="3159900"/>
            <a:ext cx="2858100" cy="379800"/>
          </a:xfrm>
          <a:prstGeom prst="round2SameRect">
            <a:avLst>
              <a:gd fmla="val 24850" name="adj1"/>
              <a:gd fmla="val 0" name="adj2"/>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866" name="Google Shape;866;p97"/>
          <p:cNvSpPr/>
          <p:nvPr/>
        </p:nvSpPr>
        <p:spPr>
          <a:xfrm>
            <a:off x="4549188" y="3169650"/>
            <a:ext cx="2447700" cy="1404000"/>
          </a:xfrm>
          <a:prstGeom prst="roundRect">
            <a:avLst>
              <a:gd fmla="val 6116" name="adj"/>
            </a:avLst>
          </a:prstGeom>
          <a:solidFill>
            <a:schemeClr val="lt1"/>
          </a:solidFill>
          <a:ln cap="flat" cmpd="sng" w="9525">
            <a:solidFill>
              <a:srgbClr val="A1FF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97"/>
          <p:cNvSpPr/>
          <p:nvPr/>
        </p:nvSpPr>
        <p:spPr>
          <a:xfrm>
            <a:off x="4548263" y="3169650"/>
            <a:ext cx="2447700" cy="379800"/>
          </a:xfrm>
          <a:prstGeom prst="round2SameRect">
            <a:avLst>
              <a:gd fmla="val 2485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868" name="Google Shape;868;p97"/>
          <p:cNvSpPr txBox="1"/>
          <p:nvPr>
            <p:ph idx="4" type="body"/>
          </p:nvPr>
        </p:nvSpPr>
        <p:spPr>
          <a:xfrm>
            <a:off x="697675" y="1760775"/>
            <a:ext cx="2806500" cy="810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u="none"/>
              <a:t>Confusion around measurement of supplements </a:t>
            </a:r>
            <a:r>
              <a:rPr lang="en" u="none"/>
              <a:t>and</a:t>
            </a:r>
            <a:r>
              <a:rPr b="1" lang="en" u="none"/>
              <a:t> serving size recommendations </a:t>
            </a:r>
            <a:r>
              <a:rPr lang="en" u="none"/>
              <a:t>(7 comments)</a:t>
            </a:r>
            <a:endParaRPr u="none"/>
          </a:p>
          <a:p>
            <a:pPr indent="0" lvl="0" marL="0" rtl="0" algn="l">
              <a:lnSpc>
                <a:spcPct val="115000"/>
              </a:lnSpc>
              <a:spcBef>
                <a:spcPts val="0"/>
              </a:spcBef>
              <a:spcAft>
                <a:spcPts val="0"/>
              </a:spcAft>
              <a:buNone/>
            </a:pPr>
            <a:r>
              <a:t/>
            </a:r>
            <a:endParaRPr sz="700" u="none"/>
          </a:p>
          <a:p>
            <a:pPr indent="0" lvl="0" marL="0" rtl="0" algn="l">
              <a:lnSpc>
                <a:spcPct val="115000"/>
              </a:lnSpc>
              <a:spcBef>
                <a:spcPts val="0"/>
              </a:spcBef>
              <a:spcAft>
                <a:spcPts val="0"/>
              </a:spcAft>
              <a:buNone/>
            </a:pPr>
            <a:r>
              <a:rPr b="1" lang="en" u="none"/>
              <a:t>Improper labelling</a:t>
            </a:r>
            <a:r>
              <a:rPr lang="en" u="none"/>
              <a:t> and/or </a:t>
            </a:r>
            <a:r>
              <a:rPr b="1" lang="en" u="none"/>
              <a:t>difficulty </a:t>
            </a:r>
            <a:r>
              <a:rPr b="1" lang="en" u="none"/>
              <a:t>understanding</a:t>
            </a:r>
            <a:r>
              <a:rPr b="1" lang="en" u="none"/>
              <a:t> health scores</a:t>
            </a:r>
            <a:r>
              <a:rPr b="1" lang="en" u="none"/>
              <a:t> </a:t>
            </a:r>
            <a:r>
              <a:rPr lang="en" u="none"/>
              <a:t>(3 comments)</a:t>
            </a:r>
            <a:endParaRPr u="none"/>
          </a:p>
        </p:txBody>
      </p:sp>
      <p:sp>
        <p:nvSpPr>
          <p:cNvPr id="869" name="Google Shape;869;p97"/>
          <p:cNvSpPr txBox="1"/>
          <p:nvPr>
            <p:ph idx="1" type="subTitle"/>
          </p:nvPr>
        </p:nvSpPr>
        <p:spPr>
          <a:xfrm>
            <a:off x="604865" y="1374407"/>
            <a:ext cx="20211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Understanding (50%)</a:t>
            </a:r>
            <a:endParaRPr/>
          </a:p>
        </p:txBody>
      </p:sp>
      <p:sp>
        <p:nvSpPr>
          <p:cNvPr id="870" name="Google Shape;870;p97"/>
          <p:cNvSpPr txBox="1"/>
          <p:nvPr>
            <p:ph type="title"/>
          </p:nvPr>
        </p:nvSpPr>
        <p:spPr>
          <a:xfrm>
            <a:off x="498950" y="327150"/>
            <a:ext cx="45750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Viome Community Facebook Group Analysis</a:t>
            </a:r>
            <a:endParaRPr/>
          </a:p>
        </p:txBody>
      </p:sp>
      <p:sp>
        <p:nvSpPr>
          <p:cNvPr id="871" name="Google Shape;871;p97"/>
          <p:cNvSpPr txBox="1"/>
          <p:nvPr>
            <p:ph idx="5" type="body"/>
          </p:nvPr>
        </p:nvSpPr>
        <p:spPr>
          <a:xfrm>
            <a:off x="3992250" y="1727475"/>
            <a:ext cx="2021100" cy="1052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u="none"/>
              <a:t>Need help on</a:t>
            </a:r>
            <a:r>
              <a:rPr b="1" lang="en" u="none"/>
              <a:t> meal plans based on food recommendations </a:t>
            </a:r>
            <a:r>
              <a:rPr lang="en" u="none"/>
              <a:t>(3 comments)</a:t>
            </a:r>
            <a:endParaRPr u="none"/>
          </a:p>
          <a:p>
            <a:pPr indent="0" lvl="0" marL="0" rtl="0" algn="l">
              <a:lnSpc>
                <a:spcPct val="115000"/>
              </a:lnSpc>
              <a:spcBef>
                <a:spcPts val="1000"/>
              </a:spcBef>
              <a:spcAft>
                <a:spcPts val="1000"/>
              </a:spcAft>
              <a:buNone/>
            </a:pPr>
            <a:r>
              <a:rPr lang="en" u="none"/>
              <a:t>Need help </a:t>
            </a:r>
            <a:r>
              <a:rPr b="1" lang="en" u="none"/>
              <a:t>taking action on more niche data</a:t>
            </a:r>
            <a:r>
              <a:rPr lang="en" u="none"/>
              <a:t> (2 comments)</a:t>
            </a:r>
            <a:endParaRPr b="1" u="none"/>
          </a:p>
        </p:txBody>
      </p:sp>
      <p:sp>
        <p:nvSpPr>
          <p:cNvPr id="872" name="Google Shape;872;p97"/>
          <p:cNvSpPr txBox="1"/>
          <p:nvPr>
            <p:ph idx="2" type="subTitle"/>
          </p:nvPr>
        </p:nvSpPr>
        <p:spPr>
          <a:xfrm>
            <a:off x="3902190" y="1349082"/>
            <a:ext cx="20211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Actionability (23%)</a:t>
            </a:r>
            <a:endParaRPr/>
          </a:p>
        </p:txBody>
      </p:sp>
      <p:sp>
        <p:nvSpPr>
          <p:cNvPr id="873" name="Google Shape;873;p97"/>
          <p:cNvSpPr txBox="1"/>
          <p:nvPr>
            <p:ph idx="6" type="body"/>
          </p:nvPr>
        </p:nvSpPr>
        <p:spPr>
          <a:xfrm>
            <a:off x="6494550" y="1769950"/>
            <a:ext cx="1843800" cy="810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u="none"/>
              <a:t>Trouble finding a </a:t>
            </a:r>
            <a:r>
              <a:rPr b="1" lang="en" u="none"/>
              <a:t>direct number to talk to “real person” </a:t>
            </a:r>
            <a:r>
              <a:rPr lang="en" u="none"/>
              <a:t>(3 comments)</a:t>
            </a:r>
            <a:endParaRPr u="none"/>
          </a:p>
        </p:txBody>
      </p:sp>
      <p:sp>
        <p:nvSpPr>
          <p:cNvPr id="874" name="Google Shape;874;p97"/>
          <p:cNvSpPr txBox="1"/>
          <p:nvPr>
            <p:ph idx="3" type="subTitle"/>
          </p:nvPr>
        </p:nvSpPr>
        <p:spPr>
          <a:xfrm>
            <a:off x="6351140" y="1349082"/>
            <a:ext cx="20211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Satisfaction (14%)</a:t>
            </a:r>
            <a:endParaRPr/>
          </a:p>
          <a:p>
            <a:pPr indent="0" lvl="0" marL="0" rtl="0" algn="l">
              <a:spcBef>
                <a:spcPts val="0"/>
              </a:spcBef>
              <a:spcAft>
                <a:spcPts val="0"/>
              </a:spcAft>
              <a:buNone/>
            </a:pPr>
            <a:r>
              <a:t/>
            </a:r>
            <a:endParaRPr/>
          </a:p>
        </p:txBody>
      </p:sp>
      <p:sp>
        <p:nvSpPr>
          <p:cNvPr id="875" name="Google Shape;875;p97"/>
          <p:cNvSpPr txBox="1"/>
          <p:nvPr>
            <p:ph idx="8" type="body"/>
          </p:nvPr>
        </p:nvSpPr>
        <p:spPr>
          <a:xfrm>
            <a:off x="4703063" y="3539700"/>
            <a:ext cx="2180100" cy="810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u="none"/>
              <a:t>Requesting</a:t>
            </a:r>
            <a:r>
              <a:rPr b="1" lang="en" u="none"/>
              <a:t> raw data </a:t>
            </a:r>
            <a:r>
              <a:rPr lang="en" u="none"/>
              <a:t>for optimal and non-optimal results (1 comment)</a:t>
            </a:r>
            <a:endParaRPr u="none"/>
          </a:p>
        </p:txBody>
      </p:sp>
      <p:sp>
        <p:nvSpPr>
          <p:cNvPr id="876" name="Google Shape;876;p97"/>
          <p:cNvSpPr txBox="1"/>
          <p:nvPr>
            <p:ph idx="9" type="subTitle"/>
          </p:nvPr>
        </p:nvSpPr>
        <p:spPr>
          <a:xfrm>
            <a:off x="4548113" y="3150125"/>
            <a:ext cx="24900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a:t>
            </a:r>
            <a:r>
              <a:rPr lang="en"/>
              <a:t>Enhancements (4%)</a:t>
            </a:r>
            <a:endParaRPr/>
          </a:p>
        </p:txBody>
      </p:sp>
      <p:sp>
        <p:nvSpPr>
          <p:cNvPr id="877" name="Google Shape;877;p97"/>
          <p:cNvSpPr txBox="1"/>
          <p:nvPr>
            <p:ph idx="13" type="body"/>
          </p:nvPr>
        </p:nvSpPr>
        <p:spPr>
          <a:xfrm>
            <a:off x="1499900" y="3523625"/>
            <a:ext cx="2620500" cy="112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u="none"/>
              <a:t>Need help </a:t>
            </a:r>
            <a:r>
              <a:rPr b="1" lang="en" u="none"/>
              <a:t>editing personal info for tailored recommendations </a:t>
            </a:r>
            <a:r>
              <a:rPr lang="en" u="none"/>
              <a:t>(1 comment)</a:t>
            </a:r>
            <a:endParaRPr u="none"/>
          </a:p>
          <a:p>
            <a:pPr indent="0" lvl="0" marL="0" rtl="0" algn="l">
              <a:lnSpc>
                <a:spcPct val="115000"/>
              </a:lnSpc>
              <a:spcBef>
                <a:spcPts val="1000"/>
              </a:spcBef>
              <a:spcAft>
                <a:spcPts val="1000"/>
              </a:spcAft>
              <a:buNone/>
            </a:pPr>
            <a:r>
              <a:rPr lang="en" u="none"/>
              <a:t>Need </a:t>
            </a:r>
            <a:r>
              <a:rPr b="1" lang="en" u="none"/>
              <a:t>help on finding serving recommendations </a:t>
            </a:r>
            <a:r>
              <a:rPr lang="en" u="none"/>
              <a:t>(1 comment)</a:t>
            </a:r>
            <a:endParaRPr b="1" u="none"/>
          </a:p>
        </p:txBody>
      </p:sp>
      <p:sp>
        <p:nvSpPr>
          <p:cNvPr id="878" name="Google Shape;878;p97"/>
          <p:cNvSpPr txBox="1"/>
          <p:nvPr>
            <p:ph idx="14" type="subTitle"/>
          </p:nvPr>
        </p:nvSpPr>
        <p:spPr>
          <a:xfrm>
            <a:off x="1379915" y="3140369"/>
            <a:ext cx="20211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(9%)</a:t>
            </a:r>
            <a:endParaRPr/>
          </a:p>
          <a:p>
            <a:pPr indent="0" lvl="0" marL="0" rtl="0" algn="l">
              <a:spcBef>
                <a:spcPts val="0"/>
              </a:spcBef>
              <a:spcAft>
                <a:spcPts val="0"/>
              </a:spcAft>
              <a:buNone/>
            </a:pPr>
            <a:r>
              <a:t/>
            </a:r>
            <a:endParaRPr/>
          </a:p>
        </p:txBody>
      </p:sp>
      <p:sp>
        <p:nvSpPr>
          <p:cNvPr id="879" name="Google Shape;879;p97"/>
          <p:cNvSpPr/>
          <p:nvPr/>
        </p:nvSpPr>
        <p:spPr>
          <a:xfrm>
            <a:off x="8596792" y="4601400"/>
            <a:ext cx="318600" cy="3186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880" name="Google Shape;880;p97"/>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lt1"/>
                </a:solidFill>
                <a:latin typeface="Albert Sans"/>
                <a:ea typeface="Albert Sans"/>
                <a:cs typeface="Albert Sans"/>
                <a:sym typeface="Albert Sans"/>
              </a:rPr>
              <a:t>‹#›</a:t>
            </a:fld>
            <a:endParaRPr sz="1000">
              <a:solidFill>
                <a:schemeClr val="lt1"/>
              </a:solidFill>
              <a:latin typeface="Albert Sans"/>
              <a:ea typeface="Albert Sans"/>
              <a:cs typeface="Albert Sans"/>
              <a:sym typeface="Albert Sans"/>
            </a:endParaRPr>
          </a:p>
        </p:txBody>
      </p:sp>
      <p:sp>
        <p:nvSpPr>
          <p:cNvPr id="881" name="Google Shape;881;p97"/>
          <p:cNvSpPr txBox="1"/>
          <p:nvPr/>
        </p:nvSpPr>
        <p:spPr>
          <a:xfrm>
            <a:off x="512425" y="704800"/>
            <a:ext cx="7090200" cy="2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Albert Sans"/>
                <a:ea typeface="Albert Sans"/>
                <a:cs typeface="Albert Sans"/>
                <a:sym typeface="Albert Sans"/>
              </a:rPr>
              <a:t>22 usability-related comments were collected from posts over the course of 30 days from February 6 and March 7, 2025 and grouped by themes</a:t>
            </a:r>
            <a:endParaRPr sz="1200">
              <a:solidFill>
                <a:schemeClr val="dk2"/>
              </a:solidFill>
              <a:latin typeface="Albert Sans"/>
              <a:ea typeface="Albert Sans"/>
              <a:cs typeface="Albert Sans"/>
              <a:sym typeface="Albert Sans"/>
            </a:endParaRPr>
          </a:p>
        </p:txBody>
      </p:sp>
      <p:pic>
        <p:nvPicPr>
          <p:cNvPr id="882" name="Google Shape;882;p97"/>
          <p:cNvPicPr preferRelativeResize="0"/>
          <p:nvPr/>
        </p:nvPicPr>
        <p:blipFill>
          <a:blip r:embed="rId3">
            <a:alphaModFix/>
          </a:blip>
          <a:stretch>
            <a:fillRect/>
          </a:stretch>
        </p:blipFill>
        <p:spPr>
          <a:xfrm>
            <a:off x="7437425" y="4522753"/>
            <a:ext cx="906375" cy="4758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B"/>
        </a:solidFill>
      </p:bgPr>
    </p:bg>
    <p:spTree>
      <p:nvGrpSpPr>
        <p:cNvPr id="886" name="Shape 886"/>
        <p:cNvGrpSpPr/>
        <p:nvPr/>
      </p:nvGrpSpPr>
      <p:grpSpPr>
        <a:xfrm>
          <a:off x="0" y="0"/>
          <a:ext cx="0" cy="0"/>
          <a:chOff x="0" y="0"/>
          <a:chExt cx="0" cy="0"/>
        </a:xfrm>
      </p:grpSpPr>
      <p:sp>
        <p:nvSpPr>
          <p:cNvPr id="887" name="Google Shape;887;p98"/>
          <p:cNvSpPr/>
          <p:nvPr/>
        </p:nvSpPr>
        <p:spPr>
          <a:xfrm>
            <a:off x="4983538" y="4601400"/>
            <a:ext cx="1354500" cy="318600"/>
          </a:xfrm>
          <a:prstGeom prst="roundRect">
            <a:avLst>
              <a:gd fmla="val 16290" name="adj"/>
            </a:avLst>
          </a:prstGeom>
          <a:solidFill>
            <a:srgbClr val="FFE59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rgbClr val="FCE5CD"/>
              </a:solidFill>
              <a:latin typeface="Albert Sans"/>
              <a:ea typeface="Albert Sans"/>
              <a:cs typeface="Albert Sans"/>
              <a:sym typeface="Albert Sans"/>
            </a:endParaRPr>
          </a:p>
        </p:txBody>
      </p:sp>
      <p:sp>
        <p:nvSpPr>
          <p:cNvPr id="888" name="Google Shape;888;p98"/>
          <p:cNvSpPr/>
          <p:nvPr/>
        </p:nvSpPr>
        <p:spPr>
          <a:xfrm rot="-5400000">
            <a:off x="-962400" y="1190550"/>
            <a:ext cx="4914900" cy="27615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98"/>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890" name="Google Shape;890;p98"/>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891" name="Google Shape;891;p98"/>
          <p:cNvSpPr txBox="1"/>
          <p:nvPr>
            <p:ph type="title"/>
          </p:nvPr>
        </p:nvSpPr>
        <p:spPr>
          <a:xfrm>
            <a:off x="5051163" y="4563900"/>
            <a:ext cx="1200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Medium</a:t>
            </a:r>
            <a:endParaRPr/>
          </a:p>
        </p:txBody>
      </p:sp>
      <p:pic>
        <p:nvPicPr>
          <p:cNvPr id="892" name="Google Shape;892;p98" title="IMG_4823.PNG"/>
          <p:cNvPicPr preferRelativeResize="0"/>
          <p:nvPr>
            <p:ph idx="2" type="pic"/>
          </p:nvPr>
        </p:nvPicPr>
        <p:blipFill rotWithShape="1">
          <a:blip r:embed="rId3">
            <a:alphaModFix/>
          </a:blip>
          <a:srcRect b="0" l="0" r="0" t="0"/>
          <a:stretch/>
        </p:blipFill>
        <p:spPr>
          <a:xfrm>
            <a:off x="688050" y="824725"/>
            <a:ext cx="1614000" cy="3493800"/>
          </a:xfrm>
          <a:prstGeom prst="roundRect">
            <a:avLst>
              <a:gd fmla="val 16667" name="adj"/>
            </a:avLst>
          </a:prstGeom>
          <a:ln>
            <a:noFill/>
          </a:ln>
        </p:spPr>
      </p:pic>
      <p:sp>
        <p:nvSpPr>
          <p:cNvPr id="893" name="Google Shape;893;p98"/>
          <p:cNvSpPr/>
          <p:nvPr/>
        </p:nvSpPr>
        <p:spPr>
          <a:xfrm>
            <a:off x="3545463" y="4601400"/>
            <a:ext cx="1354500" cy="318600"/>
          </a:xfrm>
          <a:prstGeom prst="roundRect">
            <a:avLst>
              <a:gd fmla="val 16290" name="adj"/>
            </a:avLst>
          </a:pr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000">
              <a:solidFill>
                <a:schemeClr val="lt1"/>
              </a:solidFill>
              <a:latin typeface="Albert Sans"/>
              <a:ea typeface="Albert Sans"/>
              <a:cs typeface="Albert Sans"/>
              <a:sym typeface="Albert Sans"/>
            </a:endParaRPr>
          </a:p>
        </p:txBody>
      </p:sp>
      <p:sp>
        <p:nvSpPr>
          <p:cNvPr id="894" name="Google Shape;894;p98"/>
          <p:cNvSpPr txBox="1"/>
          <p:nvPr/>
        </p:nvSpPr>
        <p:spPr>
          <a:xfrm>
            <a:off x="3554825" y="4614225"/>
            <a:ext cx="1354500" cy="2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Albert Sans"/>
                <a:ea typeface="Albert Sans"/>
                <a:cs typeface="Albert Sans"/>
                <a:sym typeface="Albert Sans"/>
              </a:rPr>
              <a:t>Returning user</a:t>
            </a:r>
            <a:endParaRPr sz="1000">
              <a:solidFill>
                <a:schemeClr val="dk2"/>
              </a:solidFill>
              <a:latin typeface="Albert Sans"/>
              <a:ea typeface="Albert Sans"/>
              <a:cs typeface="Albert Sans"/>
              <a:sym typeface="Albert Sans"/>
            </a:endParaRPr>
          </a:p>
        </p:txBody>
      </p:sp>
      <p:pic>
        <p:nvPicPr>
          <p:cNvPr id="895" name="Google Shape;895;p98"/>
          <p:cNvPicPr preferRelativeResize="0"/>
          <p:nvPr/>
        </p:nvPicPr>
        <p:blipFill>
          <a:blip r:embed="rId4">
            <a:alphaModFix/>
          </a:blip>
          <a:stretch>
            <a:fillRect/>
          </a:stretch>
        </p:blipFill>
        <p:spPr>
          <a:xfrm>
            <a:off x="7372800" y="4593397"/>
            <a:ext cx="1092600" cy="334615"/>
          </a:xfrm>
          <a:prstGeom prst="rect">
            <a:avLst/>
          </a:prstGeom>
          <a:noFill/>
          <a:ln>
            <a:noFill/>
          </a:ln>
        </p:spPr>
      </p:pic>
      <p:pic>
        <p:nvPicPr>
          <p:cNvPr id="896" name="Google Shape;896;p98"/>
          <p:cNvPicPr preferRelativeResize="0"/>
          <p:nvPr/>
        </p:nvPicPr>
        <p:blipFill>
          <a:blip r:embed="rId4">
            <a:alphaModFix/>
          </a:blip>
          <a:stretch>
            <a:fillRect/>
          </a:stretch>
        </p:blipFill>
        <p:spPr>
          <a:xfrm>
            <a:off x="7372800" y="4593397"/>
            <a:ext cx="1092600" cy="334615"/>
          </a:xfrm>
          <a:prstGeom prst="rect">
            <a:avLst/>
          </a:prstGeom>
          <a:noFill/>
          <a:ln>
            <a:noFill/>
          </a:ln>
        </p:spPr>
      </p:pic>
      <p:sp>
        <p:nvSpPr>
          <p:cNvPr id="897" name="Google Shape;897;p98"/>
          <p:cNvSpPr txBox="1"/>
          <p:nvPr>
            <p:ph idx="4294967295" type="title"/>
          </p:nvPr>
        </p:nvSpPr>
        <p:spPr>
          <a:xfrm>
            <a:off x="3465975" y="473400"/>
            <a:ext cx="5335800" cy="5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accent1"/>
                </a:solidFill>
                <a:latin typeface="Albert Sans"/>
                <a:ea typeface="Albert Sans"/>
                <a:cs typeface="Albert Sans"/>
                <a:sym typeface="Albert Sans"/>
              </a:rPr>
              <a:t>C</a:t>
            </a:r>
            <a:r>
              <a:rPr b="1" lang="en" sz="1400">
                <a:solidFill>
                  <a:schemeClr val="accent1"/>
                </a:solidFill>
                <a:latin typeface="Albert Sans"/>
                <a:ea typeface="Albert Sans"/>
                <a:cs typeface="Albert Sans"/>
                <a:sym typeface="Albert Sans"/>
              </a:rPr>
              <a:t>larification needed in recommended amounts</a:t>
            </a:r>
            <a:endParaRPr b="1" sz="1400">
              <a:solidFill>
                <a:schemeClr val="accent1"/>
              </a:solidFill>
              <a:latin typeface="Albert Sans"/>
              <a:ea typeface="Albert Sans"/>
              <a:cs typeface="Albert Sans"/>
              <a:sym typeface="Albert Sans"/>
            </a:endParaRPr>
          </a:p>
        </p:txBody>
      </p:sp>
      <p:sp>
        <p:nvSpPr>
          <p:cNvPr id="898" name="Google Shape;898;p98"/>
          <p:cNvSpPr txBox="1"/>
          <p:nvPr/>
        </p:nvSpPr>
        <p:spPr>
          <a:xfrm>
            <a:off x="3465975" y="1061275"/>
            <a:ext cx="5036400" cy="21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300">
                <a:solidFill>
                  <a:schemeClr val="lt1"/>
                </a:solidFill>
                <a:latin typeface="Albert Sans Medium"/>
                <a:ea typeface="Albert Sans Medium"/>
                <a:cs typeface="Albert Sans Medium"/>
                <a:sym typeface="Albert Sans Medium"/>
              </a:rPr>
              <a:t>“Are the serving sizes listed for foods the amount we should consume, or are they simply taken from a nutrition list? Are the serving sizes personalized to each tester?”</a:t>
            </a:r>
            <a:endParaRPr i="1" sz="1300">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sz="1300">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rPr b="1" lang="en" sz="1300">
                <a:solidFill>
                  <a:schemeClr val="lt1"/>
                </a:solidFill>
                <a:latin typeface="Albert Sans"/>
                <a:ea typeface="Albert Sans"/>
                <a:cs typeface="Albert Sans"/>
                <a:sym typeface="Albert Sans"/>
              </a:rPr>
              <a:t>Evidence:</a:t>
            </a:r>
            <a:endParaRPr b="1" sz="1300">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sz="1300">
                <a:solidFill>
                  <a:schemeClr val="lt1"/>
                </a:solidFill>
                <a:latin typeface="Albert Sans Medium"/>
                <a:ea typeface="Albert Sans Medium"/>
                <a:cs typeface="Albert Sans Medium"/>
                <a:sym typeface="Albert Sans Medium"/>
              </a:rPr>
              <a:t>The majority of usability-related comments (7 from the past 30 days) were related to help needed on understanding food or supplement measurements</a:t>
            </a:r>
            <a:endParaRPr sz="1300">
              <a:solidFill>
                <a:schemeClr val="lt1"/>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sz="1300">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sz="1300">
                <a:solidFill>
                  <a:schemeClr val="lt1"/>
                </a:solidFill>
                <a:latin typeface="Albert Sans SemiBold"/>
                <a:ea typeface="Albert Sans SemiBold"/>
                <a:cs typeface="Albert Sans SemiBold"/>
                <a:sym typeface="Albert Sans SemiBold"/>
              </a:rPr>
              <a:t>Recommended solutions:</a:t>
            </a:r>
            <a:endParaRPr sz="1300">
              <a:solidFill>
                <a:schemeClr val="lt1"/>
              </a:solidFill>
              <a:latin typeface="Albert Sans SemiBold"/>
              <a:ea typeface="Albert Sans SemiBold"/>
              <a:cs typeface="Albert Sans SemiBold"/>
              <a:sym typeface="Albert Sans SemiBold"/>
            </a:endParaRPr>
          </a:p>
          <a:p>
            <a:pPr indent="0" lvl="0" marL="0" rtl="0" algn="l">
              <a:spcBef>
                <a:spcPts val="0"/>
              </a:spcBef>
              <a:spcAft>
                <a:spcPts val="0"/>
              </a:spcAft>
              <a:buNone/>
            </a:pPr>
            <a:r>
              <a:rPr lang="en" sz="1300">
                <a:solidFill>
                  <a:schemeClr val="lt1"/>
                </a:solidFill>
                <a:latin typeface="Albert Sans"/>
                <a:ea typeface="Albert Sans"/>
                <a:cs typeface="Albert Sans"/>
                <a:sym typeface="Albert Sans"/>
              </a:rPr>
              <a:t>Increase specificity to UX copywriting (i.e. “limit consumption to 3/4 cup of cooked adzuki beans each week…”)</a:t>
            </a:r>
            <a:endParaRPr sz="1300">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sz="1300">
                <a:solidFill>
                  <a:schemeClr val="lt1"/>
                </a:solidFill>
                <a:latin typeface="Albert Sans"/>
                <a:ea typeface="Albert Sans"/>
                <a:cs typeface="Albert Sans"/>
                <a:sym typeface="Albert Sans"/>
              </a:rPr>
              <a:t>Allow users to input and track the amount of “Minimize” foods they’ve consumed directly in the app</a:t>
            </a:r>
            <a:endParaRPr sz="1300">
              <a:solidFill>
                <a:schemeClr val="lt1"/>
              </a:solidFill>
              <a:latin typeface="Albert Sans"/>
              <a:ea typeface="Albert Sans"/>
              <a:cs typeface="Albert Sans"/>
              <a:sym typeface="Albert Sans"/>
            </a:endParaRPr>
          </a:p>
        </p:txBody>
      </p:sp>
      <p:pic>
        <p:nvPicPr>
          <p:cNvPr id="899" name="Google Shape;899;p98"/>
          <p:cNvPicPr preferRelativeResize="0"/>
          <p:nvPr/>
        </p:nvPicPr>
        <p:blipFill>
          <a:blip r:embed="rId5">
            <a:alphaModFix/>
          </a:blip>
          <a:stretch>
            <a:fillRect/>
          </a:stretch>
        </p:blipFill>
        <p:spPr>
          <a:xfrm>
            <a:off x="538875" y="687013"/>
            <a:ext cx="1912350" cy="37694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99"/>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905" name="Google Shape;905;p99"/>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906" name="Google Shape;906;p99"/>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Takeaways</a:t>
            </a:r>
            <a:endParaRPr/>
          </a:p>
        </p:txBody>
      </p:sp>
      <p:sp>
        <p:nvSpPr>
          <p:cNvPr id="907" name="Google Shape;907;p99"/>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04</a:t>
            </a:r>
            <a:endParaRPr/>
          </a:p>
        </p:txBody>
      </p:sp>
      <p:pic>
        <p:nvPicPr>
          <p:cNvPr id="908" name="Google Shape;908;p99"/>
          <p:cNvPicPr preferRelativeResize="0"/>
          <p:nvPr/>
        </p:nvPicPr>
        <p:blipFill>
          <a:blip r:embed="rId3">
            <a:alphaModFix/>
          </a:blip>
          <a:stretch>
            <a:fillRect/>
          </a:stretch>
        </p:blipFill>
        <p:spPr>
          <a:xfrm>
            <a:off x="7372800" y="4593397"/>
            <a:ext cx="1092600" cy="3346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00"/>
          <p:cNvSpPr/>
          <p:nvPr/>
        </p:nvSpPr>
        <p:spPr>
          <a:xfrm rot="-5400000">
            <a:off x="-113100" y="341250"/>
            <a:ext cx="4914900" cy="4460100"/>
          </a:xfrm>
          <a:prstGeom prst="round2SameRect">
            <a:avLst>
              <a:gd fmla="val 3491"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914" name="Google Shape;914;p100"/>
          <p:cNvSpPr/>
          <p:nvPr/>
        </p:nvSpPr>
        <p:spPr>
          <a:xfrm>
            <a:off x="8596792" y="4601400"/>
            <a:ext cx="318600" cy="3186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915" name="Google Shape;915;p100"/>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916" name="Google Shape;916;p100"/>
          <p:cNvSpPr txBox="1"/>
          <p:nvPr>
            <p:ph idx="1" type="subTitle"/>
          </p:nvPr>
        </p:nvSpPr>
        <p:spPr>
          <a:xfrm>
            <a:off x="5233275" y="763675"/>
            <a:ext cx="3503700" cy="36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Albert Sans"/>
                <a:ea typeface="Albert Sans"/>
                <a:cs typeface="Albert Sans"/>
                <a:sym typeface="Albert Sans"/>
              </a:rPr>
              <a:t>Due to technical limitations we weren’t able to show the old and new versions of the app side by side, but would have loved to do some </a:t>
            </a:r>
            <a:r>
              <a:rPr i="1" lang="en" sz="1500">
                <a:latin typeface="Albert Sans Medium"/>
                <a:ea typeface="Albert Sans Medium"/>
                <a:cs typeface="Albert Sans Medium"/>
                <a:sym typeface="Albert Sans Medium"/>
              </a:rPr>
              <a:t>A/B testing</a:t>
            </a:r>
            <a:r>
              <a:rPr lang="en" sz="1500">
                <a:latin typeface="Albert Sans"/>
                <a:ea typeface="Albert Sans"/>
                <a:cs typeface="Albert Sans"/>
                <a:sym typeface="Albert Sans"/>
              </a:rPr>
              <a:t> to more clearly measure the impact of the new design</a:t>
            </a:r>
            <a:endParaRPr sz="1500">
              <a:latin typeface="Albert Sans"/>
              <a:ea typeface="Albert Sans"/>
              <a:cs typeface="Albert Sans"/>
              <a:sym typeface="Albert Sans"/>
            </a:endParaRPr>
          </a:p>
          <a:p>
            <a:pPr indent="0" lvl="0" marL="0" rtl="0" algn="l">
              <a:spcBef>
                <a:spcPts val="0"/>
              </a:spcBef>
              <a:spcAft>
                <a:spcPts val="0"/>
              </a:spcAft>
              <a:buNone/>
            </a:pPr>
            <a:r>
              <a:t/>
            </a:r>
            <a:endParaRPr sz="1500">
              <a:latin typeface="Albert Sans"/>
              <a:ea typeface="Albert Sans"/>
              <a:cs typeface="Albert Sans"/>
              <a:sym typeface="Albert Sans"/>
            </a:endParaRPr>
          </a:p>
          <a:p>
            <a:pPr indent="0" lvl="0" marL="0" rtl="0" algn="l">
              <a:spcBef>
                <a:spcPts val="0"/>
              </a:spcBef>
              <a:spcAft>
                <a:spcPts val="0"/>
              </a:spcAft>
              <a:buNone/>
            </a:pPr>
            <a:r>
              <a:rPr lang="en" sz="1500">
                <a:latin typeface="Albert Sans"/>
                <a:ea typeface="Albert Sans"/>
                <a:cs typeface="Albert Sans"/>
                <a:sym typeface="Albert Sans"/>
              </a:rPr>
              <a:t>There were minor differences in the Figma prototype and TestFlight version of the app; we would have benefited from </a:t>
            </a:r>
            <a:r>
              <a:rPr i="1" lang="en" sz="1500">
                <a:latin typeface="Albert Sans Medium"/>
                <a:ea typeface="Albert Sans Medium"/>
                <a:cs typeface="Albert Sans Medium"/>
                <a:sym typeface="Albert Sans Medium"/>
              </a:rPr>
              <a:t>more data consistency</a:t>
            </a:r>
            <a:r>
              <a:rPr lang="en" sz="1500">
                <a:latin typeface="Albert Sans"/>
                <a:ea typeface="Albert Sans"/>
                <a:cs typeface="Albert Sans"/>
                <a:sym typeface="Albert Sans"/>
              </a:rPr>
              <a:t> if we tested with one version across the user groups</a:t>
            </a:r>
            <a:endParaRPr sz="1500">
              <a:latin typeface="Albert Sans"/>
              <a:ea typeface="Albert Sans"/>
              <a:cs typeface="Albert Sans"/>
              <a:sym typeface="Albert Sans"/>
            </a:endParaRPr>
          </a:p>
        </p:txBody>
      </p:sp>
      <p:sp>
        <p:nvSpPr>
          <p:cNvPr id="917" name="Google Shape;917;p100"/>
          <p:cNvSpPr txBox="1"/>
          <p:nvPr>
            <p:ph type="title"/>
          </p:nvPr>
        </p:nvSpPr>
        <p:spPr>
          <a:xfrm>
            <a:off x="932850" y="730375"/>
            <a:ext cx="3280800" cy="2103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600"/>
              <a:t>What we would have done </a:t>
            </a:r>
            <a:r>
              <a:rPr i="1" lang="en" sz="3600"/>
              <a:t>differently</a:t>
            </a:r>
            <a:endParaRPr i="1" sz="3600"/>
          </a:p>
        </p:txBody>
      </p:sp>
      <p:pic>
        <p:nvPicPr>
          <p:cNvPr id="918" name="Google Shape;918;p100"/>
          <p:cNvPicPr preferRelativeResize="0"/>
          <p:nvPr/>
        </p:nvPicPr>
        <p:blipFill>
          <a:blip r:embed="rId3">
            <a:alphaModFix/>
          </a:blip>
          <a:stretch>
            <a:fillRect/>
          </a:stretch>
        </p:blipFill>
        <p:spPr>
          <a:xfrm>
            <a:off x="7437425" y="4522753"/>
            <a:ext cx="906375" cy="4758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01"/>
          <p:cNvSpPr/>
          <p:nvPr/>
        </p:nvSpPr>
        <p:spPr>
          <a:xfrm rot="-5400000">
            <a:off x="-113100" y="341250"/>
            <a:ext cx="4914900" cy="4460100"/>
          </a:xfrm>
          <a:prstGeom prst="round2SameRect">
            <a:avLst>
              <a:gd fmla="val 3491"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924" name="Google Shape;924;p101"/>
          <p:cNvSpPr/>
          <p:nvPr/>
        </p:nvSpPr>
        <p:spPr>
          <a:xfrm>
            <a:off x="8596792" y="4601400"/>
            <a:ext cx="318600" cy="3186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925" name="Google Shape;925;p101"/>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926" name="Google Shape;926;p101"/>
          <p:cNvSpPr txBox="1"/>
          <p:nvPr>
            <p:ph idx="1" type="subTitle"/>
          </p:nvPr>
        </p:nvSpPr>
        <p:spPr>
          <a:xfrm>
            <a:off x="5233275" y="763675"/>
            <a:ext cx="3503700" cy="36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Albert Sans"/>
                <a:ea typeface="Albert Sans"/>
                <a:cs typeface="Albert Sans"/>
                <a:sym typeface="Albert Sans"/>
              </a:rPr>
              <a:t>Working in a startup environment means being </a:t>
            </a:r>
            <a:r>
              <a:rPr i="1" lang="en" sz="1500">
                <a:latin typeface="Albert Sans Medium"/>
                <a:ea typeface="Albert Sans Medium"/>
                <a:cs typeface="Albert Sans Medium"/>
                <a:sym typeface="Albert Sans Medium"/>
              </a:rPr>
              <a:t>agile</a:t>
            </a:r>
            <a:r>
              <a:rPr lang="en" sz="1500">
                <a:latin typeface="Albert Sans"/>
                <a:ea typeface="Albert Sans"/>
                <a:cs typeface="Albert Sans"/>
                <a:sym typeface="Albert Sans"/>
              </a:rPr>
              <a:t> and </a:t>
            </a:r>
            <a:r>
              <a:rPr i="1" lang="en" sz="1500">
                <a:latin typeface="Albert Sans Medium"/>
                <a:ea typeface="Albert Sans Medium"/>
                <a:cs typeface="Albert Sans Medium"/>
                <a:sym typeface="Albert Sans Medium"/>
              </a:rPr>
              <a:t>adaptable</a:t>
            </a:r>
            <a:endParaRPr i="1" sz="1500">
              <a:latin typeface="Albert Sans Medium"/>
              <a:ea typeface="Albert Sans Medium"/>
              <a:cs typeface="Albert Sans Medium"/>
              <a:sym typeface="Albert Sans Medium"/>
            </a:endParaRPr>
          </a:p>
          <a:p>
            <a:pPr indent="0" lvl="0" marL="0" rtl="0" algn="l">
              <a:spcBef>
                <a:spcPts val="0"/>
              </a:spcBef>
              <a:spcAft>
                <a:spcPts val="0"/>
              </a:spcAft>
              <a:buNone/>
            </a:pPr>
            <a:r>
              <a:t/>
            </a:r>
            <a:endParaRPr sz="1500">
              <a:latin typeface="Albert Sans"/>
              <a:ea typeface="Albert Sans"/>
              <a:cs typeface="Albert Sans"/>
              <a:sym typeface="Albert Sans"/>
            </a:endParaRPr>
          </a:p>
          <a:p>
            <a:pPr indent="0" lvl="0" marL="0" rtl="0" algn="l">
              <a:spcBef>
                <a:spcPts val="0"/>
              </a:spcBef>
              <a:spcAft>
                <a:spcPts val="0"/>
              </a:spcAft>
              <a:buNone/>
            </a:pPr>
            <a:r>
              <a:rPr lang="en" sz="1500">
                <a:latin typeface="Albert Sans"/>
                <a:ea typeface="Albert Sans"/>
                <a:cs typeface="Albert Sans"/>
                <a:sym typeface="Albert Sans"/>
              </a:rPr>
              <a:t>Users don’t always instantly know what they’d expect out of an experience; co-design requires a degree of </a:t>
            </a:r>
            <a:r>
              <a:rPr i="1" lang="en" sz="1500">
                <a:latin typeface="Albert Sans Medium"/>
                <a:ea typeface="Albert Sans Medium"/>
                <a:cs typeface="Albert Sans Medium"/>
                <a:sym typeface="Albert Sans Medium"/>
              </a:rPr>
              <a:t>technical aptitude</a:t>
            </a:r>
            <a:r>
              <a:rPr lang="en" sz="1500">
                <a:latin typeface="Albert Sans"/>
                <a:ea typeface="Albert Sans"/>
                <a:cs typeface="Albert Sans"/>
                <a:sym typeface="Albert Sans"/>
              </a:rPr>
              <a:t> and </a:t>
            </a:r>
            <a:r>
              <a:rPr i="1" lang="en" sz="1500">
                <a:latin typeface="Albert Sans Medium"/>
                <a:ea typeface="Albert Sans Medium"/>
                <a:cs typeface="Albert Sans Medium"/>
                <a:sym typeface="Albert Sans Medium"/>
              </a:rPr>
              <a:t>preparation</a:t>
            </a:r>
            <a:endParaRPr i="1" sz="1500">
              <a:latin typeface="Albert Sans Medium"/>
              <a:ea typeface="Albert Sans Medium"/>
              <a:cs typeface="Albert Sans Medium"/>
              <a:sym typeface="Albert Sans Medium"/>
            </a:endParaRPr>
          </a:p>
          <a:p>
            <a:pPr indent="0" lvl="0" marL="0" rtl="0" algn="l">
              <a:spcBef>
                <a:spcPts val="0"/>
              </a:spcBef>
              <a:spcAft>
                <a:spcPts val="0"/>
              </a:spcAft>
              <a:buNone/>
            </a:pPr>
            <a:r>
              <a:t/>
            </a:r>
            <a:endParaRPr i="1" sz="1500">
              <a:latin typeface="Albert Sans"/>
              <a:ea typeface="Albert Sans"/>
              <a:cs typeface="Albert Sans"/>
              <a:sym typeface="Albert Sans"/>
            </a:endParaRPr>
          </a:p>
          <a:p>
            <a:pPr indent="0" lvl="0" marL="0" rtl="0" algn="l">
              <a:spcBef>
                <a:spcPts val="0"/>
              </a:spcBef>
              <a:spcAft>
                <a:spcPts val="0"/>
              </a:spcAft>
              <a:buNone/>
            </a:pPr>
            <a:r>
              <a:rPr lang="en" sz="1500">
                <a:latin typeface="Albert Sans"/>
                <a:ea typeface="Albert Sans"/>
                <a:cs typeface="Albert Sans"/>
                <a:sym typeface="Albert Sans"/>
              </a:rPr>
              <a:t>Testing with health data can be tricky; when users can’t test with their own data, it’s important to make sure they’re </a:t>
            </a:r>
            <a:r>
              <a:rPr i="1" lang="en" sz="1500">
                <a:latin typeface="Albert Sans Medium"/>
                <a:ea typeface="Albert Sans Medium"/>
                <a:cs typeface="Albert Sans Medium"/>
                <a:sym typeface="Albert Sans Medium"/>
              </a:rPr>
              <a:t>motivated</a:t>
            </a:r>
            <a:r>
              <a:rPr lang="en" sz="1500">
                <a:latin typeface="Albert Sans"/>
                <a:ea typeface="Albert Sans"/>
                <a:cs typeface="Albert Sans"/>
                <a:sym typeface="Albert Sans"/>
              </a:rPr>
              <a:t> by a believable scenario</a:t>
            </a:r>
            <a:endParaRPr sz="1500">
              <a:latin typeface="Albert Sans"/>
              <a:ea typeface="Albert Sans"/>
              <a:cs typeface="Albert Sans"/>
              <a:sym typeface="Albert Sans"/>
            </a:endParaRPr>
          </a:p>
        </p:txBody>
      </p:sp>
      <p:sp>
        <p:nvSpPr>
          <p:cNvPr id="927" name="Google Shape;927;p101"/>
          <p:cNvSpPr txBox="1"/>
          <p:nvPr>
            <p:ph type="title"/>
          </p:nvPr>
        </p:nvSpPr>
        <p:spPr>
          <a:xfrm>
            <a:off x="932850" y="730375"/>
            <a:ext cx="3280800" cy="2103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600"/>
              <a:t>What we </a:t>
            </a:r>
            <a:r>
              <a:rPr i="1" lang="en" sz="3600"/>
              <a:t>learned</a:t>
            </a:r>
            <a:r>
              <a:rPr lang="en" sz="3600"/>
              <a:t> from this project</a:t>
            </a:r>
            <a:endParaRPr sz="3600"/>
          </a:p>
        </p:txBody>
      </p:sp>
      <p:pic>
        <p:nvPicPr>
          <p:cNvPr id="928" name="Google Shape;928;p101"/>
          <p:cNvPicPr preferRelativeResize="0"/>
          <p:nvPr/>
        </p:nvPicPr>
        <p:blipFill>
          <a:blip r:embed="rId3">
            <a:alphaModFix/>
          </a:blip>
          <a:stretch>
            <a:fillRect/>
          </a:stretch>
        </p:blipFill>
        <p:spPr>
          <a:xfrm>
            <a:off x="7437425" y="4522753"/>
            <a:ext cx="906375" cy="4758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02"/>
          <p:cNvSpPr txBox="1"/>
          <p:nvPr>
            <p:ph idx="1" type="subTitle"/>
          </p:nvPr>
        </p:nvSpPr>
        <p:spPr>
          <a:xfrm>
            <a:off x="958450" y="2769075"/>
            <a:ext cx="7137900" cy="2013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lbert Sans Medium"/>
                <a:ea typeface="Albert Sans Medium"/>
                <a:cs typeface="Albert Sans Medium"/>
                <a:sym typeface="Albert Sans Medium"/>
              </a:rPr>
              <a:t>Questions?</a:t>
            </a:r>
            <a:endParaRPr>
              <a:latin typeface="Albert Sans Medium"/>
              <a:ea typeface="Albert Sans Medium"/>
              <a:cs typeface="Albert Sans Medium"/>
              <a:sym typeface="Albert Sans Medium"/>
            </a:endParaRPr>
          </a:p>
        </p:txBody>
      </p:sp>
      <p:sp>
        <p:nvSpPr>
          <p:cNvPr id="934" name="Google Shape;934;p102"/>
          <p:cNvSpPr txBox="1"/>
          <p:nvPr>
            <p:ph idx="4" type="title"/>
          </p:nvPr>
        </p:nvSpPr>
        <p:spPr>
          <a:xfrm>
            <a:off x="941263" y="1094759"/>
            <a:ext cx="7137900" cy="20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7200">
                <a:latin typeface="Nanum Myeongjo"/>
                <a:ea typeface="Nanum Myeongjo"/>
                <a:cs typeface="Nanum Myeongjo"/>
                <a:sym typeface="Nanum Myeongjo"/>
              </a:rPr>
              <a:t>Thanks!</a:t>
            </a:r>
            <a:endParaRPr b="1" sz="7200">
              <a:latin typeface="Nanum Myeongjo"/>
              <a:ea typeface="Nanum Myeongjo"/>
              <a:cs typeface="Nanum Myeongjo"/>
              <a:sym typeface="Nanum Myeongjo"/>
            </a:endParaRPr>
          </a:p>
        </p:txBody>
      </p:sp>
      <p:pic>
        <p:nvPicPr>
          <p:cNvPr id="935" name="Google Shape;935;p102"/>
          <p:cNvPicPr preferRelativeResize="0"/>
          <p:nvPr/>
        </p:nvPicPr>
        <p:blipFill>
          <a:blip r:embed="rId3">
            <a:alphaModFix/>
          </a:blip>
          <a:stretch>
            <a:fillRect/>
          </a:stretch>
        </p:blipFill>
        <p:spPr>
          <a:xfrm>
            <a:off x="7372800" y="4593397"/>
            <a:ext cx="1092600" cy="334615"/>
          </a:xfrm>
          <a:prstGeom prst="rect">
            <a:avLst/>
          </a:prstGeom>
          <a:noFill/>
          <a:ln>
            <a:noFill/>
          </a:ln>
        </p:spPr>
      </p:pic>
      <p:sp>
        <p:nvSpPr>
          <p:cNvPr id="936" name="Google Shape;936;p102"/>
          <p:cNvSpPr txBox="1"/>
          <p:nvPr>
            <p:ph idx="4294967295" type="subTitle"/>
          </p:nvPr>
        </p:nvSpPr>
        <p:spPr>
          <a:xfrm>
            <a:off x="941275" y="3851325"/>
            <a:ext cx="4476600" cy="59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Special thanks to:</a:t>
            </a:r>
            <a:endParaRPr b="1"/>
          </a:p>
          <a:p>
            <a:pPr indent="0" lvl="0" marL="0" rtl="0" algn="l">
              <a:spcBef>
                <a:spcPts val="0"/>
              </a:spcBef>
              <a:spcAft>
                <a:spcPts val="0"/>
              </a:spcAft>
              <a:buNone/>
            </a:pPr>
            <a:r>
              <a:rPr b="0" lang="en"/>
              <a:t>Susan Zheng, Kevin Woo, and Lisa Shomo</a:t>
            </a:r>
            <a:endParaRPr b="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0"/>
          <p:cNvSpPr/>
          <p:nvPr/>
        </p:nvSpPr>
        <p:spPr>
          <a:xfrm>
            <a:off x="8596792" y="4601400"/>
            <a:ext cx="318600" cy="3186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448" name="Google Shape;448;p70"/>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449" name="Google Shape;449;p70"/>
          <p:cNvSpPr txBox="1"/>
          <p:nvPr>
            <p:ph idx="2" type="body"/>
          </p:nvPr>
        </p:nvSpPr>
        <p:spPr>
          <a:xfrm>
            <a:off x="5478050" y="833850"/>
            <a:ext cx="3427500" cy="2323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500"/>
              </a:spcAft>
              <a:buClr>
                <a:schemeClr val="dk2"/>
              </a:buClr>
              <a:buSzPts val="1100"/>
              <a:buFont typeface="Arial"/>
              <a:buNone/>
            </a:pPr>
            <a:r>
              <a:rPr lang="en" sz="1600">
                <a:latin typeface="Albert Sans"/>
                <a:ea typeface="Albert Sans"/>
                <a:cs typeface="Albert Sans"/>
                <a:sym typeface="Albert Sans"/>
              </a:rPr>
              <a:t>Viome is a</a:t>
            </a:r>
            <a:r>
              <a:rPr lang="en" sz="1600">
                <a:latin typeface="Albert Sans Medium"/>
                <a:ea typeface="Albert Sans Medium"/>
                <a:cs typeface="Albert Sans Medium"/>
                <a:sym typeface="Albert Sans Medium"/>
              </a:rPr>
              <a:t> health and wellness service</a:t>
            </a:r>
            <a:r>
              <a:rPr lang="en" sz="1600">
                <a:latin typeface="Albert Sans"/>
                <a:ea typeface="Albert Sans"/>
                <a:cs typeface="Albert Sans"/>
                <a:sym typeface="Albert Sans"/>
              </a:rPr>
              <a:t> that delivers at-home test kits, subscription-based wellness products, and personalized health recommendations for individuals who are looking to optimize their health or address current health issues.</a:t>
            </a:r>
            <a:endParaRPr sz="2900">
              <a:latin typeface="Albert Sans"/>
              <a:ea typeface="Albert Sans"/>
              <a:cs typeface="Albert Sans"/>
              <a:sym typeface="Albert Sans"/>
            </a:endParaRPr>
          </a:p>
        </p:txBody>
      </p:sp>
      <p:sp>
        <p:nvSpPr>
          <p:cNvPr id="450" name="Google Shape;450;p70"/>
          <p:cNvSpPr txBox="1"/>
          <p:nvPr>
            <p:ph type="title"/>
          </p:nvPr>
        </p:nvSpPr>
        <p:spPr>
          <a:xfrm>
            <a:off x="5229250" y="224575"/>
            <a:ext cx="28533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About the product</a:t>
            </a:r>
            <a:endParaRPr>
              <a:solidFill>
                <a:schemeClr val="dk2"/>
              </a:solidFill>
            </a:endParaRPr>
          </a:p>
        </p:txBody>
      </p:sp>
      <p:sp>
        <p:nvSpPr>
          <p:cNvPr id="451" name="Google Shape;451;p70"/>
          <p:cNvSpPr txBox="1"/>
          <p:nvPr>
            <p:ph idx="1" type="body"/>
          </p:nvPr>
        </p:nvSpPr>
        <p:spPr>
          <a:xfrm>
            <a:off x="5229250" y="3280875"/>
            <a:ext cx="3686100" cy="119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200"/>
              <a:t>Based on the results of the test kits (stool, blood, and saliva samples collected by users and sent to Viome), the company provides comprehensive health insights, via a mobile app, to help users objectively measure their health. </a:t>
            </a:r>
            <a:endParaRPr sz="1200">
              <a:solidFill>
                <a:srgbClr val="2D3B45"/>
              </a:solidFill>
            </a:endParaRPr>
          </a:p>
          <a:p>
            <a:pPr indent="0" lvl="0" marL="0" rtl="0" algn="l">
              <a:spcBef>
                <a:spcPts val="500"/>
              </a:spcBef>
              <a:spcAft>
                <a:spcPts val="0"/>
              </a:spcAft>
              <a:buNone/>
            </a:pPr>
            <a:r>
              <a:t/>
            </a:r>
            <a:endParaRPr sz="1200"/>
          </a:p>
        </p:txBody>
      </p:sp>
      <p:pic>
        <p:nvPicPr>
          <p:cNvPr id="452" name="Google Shape;452;p70"/>
          <p:cNvPicPr preferRelativeResize="0"/>
          <p:nvPr>
            <p:ph idx="5" type="pic"/>
          </p:nvPr>
        </p:nvPicPr>
        <p:blipFill rotWithShape="1">
          <a:blip r:embed="rId3">
            <a:alphaModFix/>
          </a:blip>
          <a:srcRect b="0" l="9967" r="9967" t="0"/>
          <a:stretch/>
        </p:blipFill>
        <p:spPr>
          <a:xfrm>
            <a:off x="228600" y="2561290"/>
            <a:ext cx="2262600" cy="2348400"/>
          </a:xfrm>
          <a:prstGeom prst="round1Rect">
            <a:avLst>
              <a:gd fmla="val 0" name="adj"/>
            </a:avLst>
          </a:prstGeom>
        </p:spPr>
      </p:pic>
      <p:pic>
        <p:nvPicPr>
          <p:cNvPr id="453" name="Google Shape;453;p70"/>
          <p:cNvPicPr preferRelativeResize="0"/>
          <p:nvPr>
            <p:ph idx="6" type="pic"/>
          </p:nvPr>
        </p:nvPicPr>
        <p:blipFill rotWithShape="1">
          <a:blip r:embed="rId4">
            <a:alphaModFix/>
          </a:blip>
          <a:srcRect b="0" l="10126" r="10134" t="0"/>
          <a:stretch/>
        </p:blipFill>
        <p:spPr>
          <a:xfrm>
            <a:off x="2486554" y="223525"/>
            <a:ext cx="2262600" cy="2348400"/>
          </a:xfrm>
          <a:prstGeom prst="round1Rect">
            <a:avLst>
              <a:gd fmla="val 10238" name="adj"/>
            </a:avLst>
          </a:prstGeom>
        </p:spPr>
      </p:pic>
      <p:pic>
        <p:nvPicPr>
          <p:cNvPr id="454" name="Google Shape;454;p70"/>
          <p:cNvPicPr preferRelativeResize="0"/>
          <p:nvPr>
            <p:ph idx="7" type="pic"/>
          </p:nvPr>
        </p:nvPicPr>
        <p:blipFill rotWithShape="1">
          <a:blip r:embed="rId5">
            <a:alphaModFix/>
          </a:blip>
          <a:srcRect b="0" l="10164" r="10172" t="0"/>
          <a:stretch/>
        </p:blipFill>
        <p:spPr>
          <a:xfrm>
            <a:off x="2486557" y="2561300"/>
            <a:ext cx="2262600" cy="2348400"/>
          </a:xfrm>
          <a:prstGeom prst="round1Rect">
            <a:avLst>
              <a:gd fmla="val 0" name="adj"/>
            </a:avLst>
          </a:prstGeom>
        </p:spPr>
      </p:pic>
      <p:pic>
        <p:nvPicPr>
          <p:cNvPr id="455" name="Google Shape;455;p70"/>
          <p:cNvPicPr preferRelativeResize="0"/>
          <p:nvPr>
            <p:ph idx="8" type="pic"/>
          </p:nvPr>
        </p:nvPicPr>
        <p:blipFill rotWithShape="1">
          <a:blip r:embed="rId6">
            <a:alphaModFix/>
          </a:blip>
          <a:srcRect b="0" l="10629" r="10629" t="0"/>
          <a:stretch/>
        </p:blipFill>
        <p:spPr>
          <a:xfrm>
            <a:off x="228600" y="224575"/>
            <a:ext cx="2262600" cy="2348400"/>
          </a:xfrm>
          <a:prstGeom prst="round1Rect">
            <a:avLst>
              <a:gd fmla="val 0" name="adj"/>
            </a:avLst>
          </a:prstGeom>
        </p:spPr>
      </p:pic>
      <p:sp>
        <p:nvSpPr>
          <p:cNvPr id="456" name="Google Shape;456;p70"/>
          <p:cNvSpPr/>
          <p:nvPr/>
        </p:nvSpPr>
        <p:spPr>
          <a:xfrm>
            <a:off x="5339300" y="816900"/>
            <a:ext cx="51900" cy="23232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pic>
        <p:nvPicPr>
          <p:cNvPr id="457" name="Google Shape;457;p70"/>
          <p:cNvPicPr preferRelativeResize="0"/>
          <p:nvPr/>
        </p:nvPicPr>
        <p:blipFill>
          <a:blip r:embed="rId7">
            <a:alphaModFix/>
          </a:blip>
          <a:stretch>
            <a:fillRect/>
          </a:stretch>
        </p:blipFill>
        <p:spPr>
          <a:xfrm>
            <a:off x="7437425" y="4522753"/>
            <a:ext cx="906375" cy="4758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71"/>
          <p:cNvSpPr/>
          <p:nvPr/>
        </p:nvSpPr>
        <p:spPr>
          <a:xfrm>
            <a:off x="8596792" y="4601400"/>
            <a:ext cx="318600" cy="3186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463" name="Google Shape;463;p71"/>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464" name="Google Shape;464;p71"/>
          <p:cNvSpPr txBox="1"/>
          <p:nvPr>
            <p:ph type="title"/>
          </p:nvPr>
        </p:nvSpPr>
        <p:spPr>
          <a:xfrm>
            <a:off x="575138" y="327150"/>
            <a:ext cx="27432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Target audience</a:t>
            </a:r>
            <a:endParaRPr>
              <a:solidFill>
                <a:schemeClr val="dk2"/>
              </a:solidFill>
            </a:endParaRPr>
          </a:p>
        </p:txBody>
      </p:sp>
      <p:sp>
        <p:nvSpPr>
          <p:cNvPr id="465" name="Google Shape;465;p71"/>
          <p:cNvSpPr txBox="1"/>
          <p:nvPr/>
        </p:nvSpPr>
        <p:spPr>
          <a:xfrm>
            <a:off x="575150" y="720750"/>
            <a:ext cx="71349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500"/>
              </a:spcAft>
              <a:buNone/>
            </a:pPr>
            <a:r>
              <a:rPr lang="en" sz="1600">
                <a:solidFill>
                  <a:schemeClr val="dk2"/>
                </a:solidFill>
                <a:latin typeface="Albert Sans"/>
                <a:ea typeface="Albert Sans"/>
                <a:cs typeface="Albert Sans"/>
                <a:sym typeface="Albert Sans"/>
              </a:rPr>
              <a:t>Main </a:t>
            </a:r>
            <a:r>
              <a:rPr lang="en" sz="1600">
                <a:solidFill>
                  <a:schemeClr val="dk2"/>
                </a:solidFill>
                <a:latin typeface="Albert Sans"/>
                <a:ea typeface="Albert Sans"/>
                <a:cs typeface="Albert Sans"/>
                <a:sym typeface="Albert Sans"/>
              </a:rPr>
              <a:t>user groups for the product fall into two main categories:</a:t>
            </a:r>
            <a:endParaRPr sz="1600">
              <a:solidFill>
                <a:schemeClr val="dk2"/>
              </a:solidFill>
              <a:latin typeface="Albert Sans"/>
              <a:ea typeface="Albert Sans"/>
              <a:cs typeface="Albert Sans"/>
              <a:sym typeface="Albert Sans"/>
            </a:endParaRPr>
          </a:p>
        </p:txBody>
      </p:sp>
      <p:sp>
        <p:nvSpPr>
          <p:cNvPr id="466" name="Google Shape;466;p71"/>
          <p:cNvSpPr txBox="1"/>
          <p:nvPr>
            <p:ph idx="1" type="body"/>
          </p:nvPr>
        </p:nvSpPr>
        <p:spPr>
          <a:xfrm>
            <a:off x="596650" y="1357550"/>
            <a:ext cx="3402900" cy="34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“Health optimizer”</a:t>
            </a:r>
            <a:endParaRPr>
              <a:latin typeface="Albert Sans"/>
              <a:ea typeface="Albert Sans"/>
              <a:cs typeface="Albert Sans"/>
              <a:sym typeface="Albert Sans"/>
            </a:endParaRPr>
          </a:p>
          <a:p>
            <a:pPr indent="0" lvl="0" marL="0" rtl="0" algn="l">
              <a:spcBef>
                <a:spcPts val="1200"/>
              </a:spcBef>
              <a:spcAft>
                <a:spcPts val="0"/>
              </a:spcAft>
              <a:buNone/>
            </a:pPr>
            <a:r>
              <a:t/>
            </a:r>
            <a:endParaRPr/>
          </a:p>
        </p:txBody>
      </p:sp>
      <p:cxnSp>
        <p:nvCxnSpPr>
          <p:cNvPr id="467" name="Google Shape;467;p71"/>
          <p:cNvCxnSpPr/>
          <p:nvPr/>
        </p:nvCxnSpPr>
        <p:spPr>
          <a:xfrm>
            <a:off x="4270800" y="1546075"/>
            <a:ext cx="0" cy="2233500"/>
          </a:xfrm>
          <a:prstGeom prst="straightConnector1">
            <a:avLst/>
          </a:prstGeom>
          <a:noFill/>
          <a:ln cap="flat" cmpd="sng" w="9525">
            <a:solidFill>
              <a:schemeClr val="lt2"/>
            </a:solidFill>
            <a:prstDash val="solid"/>
            <a:round/>
            <a:headEnd len="med" w="med" type="none"/>
            <a:tailEnd len="med" w="med" type="none"/>
          </a:ln>
        </p:spPr>
      </p:cxnSp>
      <p:sp>
        <p:nvSpPr>
          <p:cNvPr id="468" name="Google Shape;468;p71"/>
          <p:cNvSpPr txBox="1"/>
          <p:nvPr>
            <p:ph idx="1" type="body"/>
          </p:nvPr>
        </p:nvSpPr>
        <p:spPr>
          <a:xfrm>
            <a:off x="4593500" y="1357550"/>
            <a:ext cx="3756600" cy="34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“Health problem solver”</a:t>
            </a:r>
            <a:endParaRPr>
              <a:latin typeface="Albert Sans"/>
              <a:ea typeface="Albert Sans"/>
              <a:cs typeface="Albert Sans"/>
              <a:sym typeface="Albert Sans"/>
            </a:endParaRPr>
          </a:p>
          <a:p>
            <a:pPr indent="0" lvl="0" marL="0" rtl="0" algn="l">
              <a:spcBef>
                <a:spcPts val="1200"/>
              </a:spcBef>
              <a:spcAft>
                <a:spcPts val="0"/>
              </a:spcAft>
              <a:buNone/>
            </a:pPr>
            <a:r>
              <a:t/>
            </a:r>
            <a:endParaRPr/>
          </a:p>
        </p:txBody>
      </p:sp>
      <p:sp>
        <p:nvSpPr>
          <p:cNvPr id="469" name="Google Shape;469;p71"/>
          <p:cNvSpPr txBox="1"/>
          <p:nvPr/>
        </p:nvSpPr>
        <p:spPr>
          <a:xfrm>
            <a:off x="4714950" y="1932800"/>
            <a:ext cx="3424500" cy="217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900"/>
              </a:spcBef>
              <a:spcAft>
                <a:spcPts val="0"/>
              </a:spcAft>
              <a:buNone/>
            </a:pPr>
            <a:r>
              <a:rPr lang="en">
                <a:solidFill>
                  <a:schemeClr val="dk2"/>
                </a:solidFill>
                <a:latin typeface="Albert Sans"/>
                <a:ea typeface="Albert Sans"/>
                <a:cs typeface="Albert Sans"/>
                <a:sym typeface="Albert Sans"/>
              </a:rPr>
              <a:t>People with serious or more immediate health concerns looking for ways to improve their symptoms and restore their health</a:t>
            </a:r>
            <a:endParaRPr>
              <a:solidFill>
                <a:schemeClr val="dk2"/>
              </a:solidFill>
              <a:latin typeface="Albert Sans"/>
              <a:ea typeface="Albert Sans"/>
              <a:cs typeface="Albert Sans"/>
              <a:sym typeface="Albert Sans"/>
            </a:endParaRPr>
          </a:p>
          <a:p>
            <a:pPr indent="0" lvl="0" marL="0" rtl="0" algn="l">
              <a:spcBef>
                <a:spcPts val="900"/>
              </a:spcBef>
              <a:spcAft>
                <a:spcPts val="0"/>
              </a:spcAft>
              <a:buNone/>
            </a:pPr>
            <a:r>
              <a:t/>
            </a:r>
            <a:endParaRPr>
              <a:solidFill>
                <a:srgbClr val="15151B"/>
              </a:solidFill>
              <a:latin typeface="Albert Sans Medium"/>
              <a:ea typeface="Albert Sans Medium"/>
              <a:cs typeface="Albert Sans Medium"/>
              <a:sym typeface="Albert Sans Medium"/>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p:txBody>
      </p:sp>
      <p:sp>
        <p:nvSpPr>
          <p:cNvPr id="470" name="Google Shape;470;p71"/>
          <p:cNvSpPr txBox="1"/>
          <p:nvPr/>
        </p:nvSpPr>
        <p:spPr>
          <a:xfrm>
            <a:off x="575150" y="1977200"/>
            <a:ext cx="3424500" cy="217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900"/>
              </a:spcBef>
              <a:spcAft>
                <a:spcPts val="0"/>
              </a:spcAft>
              <a:buNone/>
            </a:pPr>
            <a:r>
              <a:rPr lang="en">
                <a:solidFill>
                  <a:schemeClr val="dk2"/>
                </a:solidFill>
                <a:latin typeface="Albert Sans"/>
                <a:ea typeface="Albert Sans"/>
                <a:cs typeface="Albert Sans"/>
                <a:sym typeface="Albert Sans"/>
              </a:rPr>
              <a:t>Young working professionals in their early to mid-thirties without any pressing health problems to address curious for ways to understand their health better and learn about preventative health practices</a:t>
            </a:r>
            <a:endParaRPr sz="1700">
              <a:solidFill>
                <a:srgbClr val="15151B"/>
              </a:solidFill>
              <a:latin typeface="Albert Sans"/>
              <a:ea typeface="Albert Sans"/>
              <a:cs typeface="Albert Sans"/>
              <a:sym typeface="Albert Sans"/>
            </a:endParaRPr>
          </a:p>
          <a:p>
            <a:pPr indent="0" lvl="0" marL="0" rtl="0" algn="l">
              <a:spcBef>
                <a:spcPts val="900"/>
              </a:spcBef>
              <a:spcAft>
                <a:spcPts val="0"/>
              </a:spcAft>
              <a:buNone/>
            </a:pPr>
            <a:r>
              <a:t/>
            </a:r>
            <a:endParaRPr>
              <a:solidFill>
                <a:srgbClr val="15151B"/>
              </a:solidFill>
              <a:latin typeface="Albert Sans"/>
              <a:ea typeface="Albert Sans"/>
              <a:cs typeface="Albert Sans"/>
              <a:sym typeface="Albert Sans"/>
            </a:endParaRPr>
          </a:p>
          <a:p>
            <a:pPr indent="0" lvl="0" marL="0" rtl="0" algn="l">
              <a:spcBef>
                <a:spcPts val="0"/>
              </a:spcBef>
              <a:spcAft>
                <a:spcPts val="0"/>
              </a:spcAft>
              <a:buNone/>
            </a:pPr>
            <a:r>
              <a:t/>
            </a:r>
            <a:endParaRPr>
              <a:solidFill>
                <a:srgbClr val="15151B"/>
              </a:solidFill>
              <a:latin typeface="Albert Sans"/>
              <a:ea typeface="Albert Sans"/>
              <a:cs typeface="Albert Sans"/>
              <a:sym typeface="Albert Sans"/>
            </a:endParaRPr>
          </a:p>
        </p:txBody>
      </p:sp>
      <p:pic>
        <p:nvPicPr>
          <p:cNvPr id="471" name="Google Shape;471;p71"/>
          <p:cNvPicPr preferRelativeResize="0"/>
          <p:nvPr/>
        </p:nvPicPr>
        <p:blipFill>
          <a:blip r:embed="rId3">
            <a:alphaModFix/>
          </a:blip>
          <a:stretch>
            <a:fillRect/>
          </a:stretch>
        </p:blipFill>
        <p:spPr>
          <a:xfrm>
            <a:off x="7437425" y="4522753"/>
            <a:ext cx="906375" cy="4758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2"/>
          <p:cNvSpPr/>
          <p:nvPr/>
        </p:nvSpPr>
        <p:spPr>
          <a:xfrm>
            <a:off x="8596792" y="4601400"/>
            <a:ext cx="318600" cy="3186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477" name="Google Shape;477;p72"/>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478" name="Google Shape;478;p72"/>
          <p:cNvSpPr txBox="1"/>
          <p:nvPr>
            <p:ph type="title"/>
          </p:nvPr>
        </p:nvSpPr>
        <p:spPr>
          <a:xfrm>
            <a:off x="575138" y="327150"/>
            <a:ext cx="27432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Study scope</a:t>
            </a:r>
            <a:endParaRPr>
              <a:solidFill>
                <a:schemeClr val="dk2"/>
              </a:solidFill>
            </a:endParaRPr>
          </a:p>
        </p:txBody>
      </p:sp>
      <p:sp>
        <p:nvSpPr>
          <p:cNvPr id="479" name="Google Shape;479;p72"/>
          <p:cNvSpPr txBox="1"/>
          <p:nvPr>
            <p:ph idx="2" type="body"/>
          </p:nvPr>
        </p:nvSpPr>
        <p:spPr>
          <a:xfrm>
            <a:off x="575150" y="824225"/>
            <a:ext cx="1912500" cy="285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Due to the time and logistical constraints of this project as well as the client’s desire to test the new version of the mobile app, we decided to focus only on the post-test, mobile user flow.</a:t>
            </a:r>
            <a:endParaRPr sz="1200"/>
          </a:p>
          <a:p>
            <a:pPr indent="0" lvl="0" marL="0" rtl="0" algn="l">
              <a:spcBef>
                <a:spcPts val="1000"/>
              </a:spcBef>
              <a:spcAft>
                <a:spcPts val="0"/>
              </a:spcAft>
              <a:buNone/>
            </a:pPr>
            <a:r>
              <a:rPr lang="en" sz="1200"/>
              <a:t>Within</a:t>
            </a:r>
            <a:r>
              <a:rPr lang="en" sz="1200"/>
              <a:t> the app, we focused on these pages:</a:t>
            </a:r>
            <a:endParaRPr sz="1200"/>
          </a:p>
          <a:p>
            <a:pPr indent="0" lvl="0" marL="0" rtl="0" algn="l">
              <a:spcBef>
                <a:spcPts val="1000"/>
              </a:spcBef>
              <a:spcAft>
                <a:spcPts val="1000"/>
              </a:spcAft>
              <a:buNone/>
            </a:pPr>
            <a:r>
              <a:t/>
            </a:r>
            <a:endParaRPr sz="1200"/>
          </a:p>
        </p:txBody>
      </p:sp>
      <p:pic>
        <p:nvPicPr>
          <p:cNvPr id="480" name="Google Shape;480;p72"/>
          <p:cNvPicPr preferRelativeResize="0"/>
          <p:nvPr/>
        </p:nvPicPr>
        <p:blipFill>
          <a:blip r:embed="rId3">
            <a:alphaModFix/>
          </a:blip>
          <a:stretch>
            <a:fillRect/>
          </a:stretch>
        </p:blipFill>
        <p:spPr>
          <a:xfrm>
            <a:off x="7437425" y="4522753"/>
            <a:ext cx="906375" cy="475874"/>
          </a:xfrm>
          <a:prstGeom prst="rect">
            <a:avLst/>
          </a:prstGeom>
          <a:noFill/>
          <a:ln>
            <a:noFill/>
          </a:ln>
        </p:spPr>
      </p:pic>
      <p:pic>
        <p:nvPicPr>
          <p:cNvPr id="481" name="Google Shape;481;p72" title="20250311-153334.png"/>
          <p:cNvPicPr preferRelativeResize="0"/>
          <p:nvPr>
            <p:ph idx="2" type="pic"/>
          </p:nvPr>
        </p:nvPicPr>
        <p:blipFill rotWithShape="1">
          <a:blip r:embed="rId4">
            <a:alphaModFix/>
          </a:blip>
          <a:srcRect b="10" l="0" r="0" t="0"/>
          <a:stretch/>
        </p:blipFill>
        <p:spPr>
          <a:xfrm>
            <a:off x="3120175" y="838188"/>
            <a:ext cx="1599900" cy="3467100"/>
          </a:xfrm>
          <a:prstGeom prst="roundRect">
            <a:avLst>
              <a:gd fmla="val 16667" name="adj"/>
            </a:avLst>
          </a:prstGeom>
          <a:noFill/>
          <a:ln>
            <a:noFill/>
          </a:ln>
        </p:spPr>
      </p:pic>
      <p:pic>
        <p:nvPicPr>
          <p:cNvPr id="482" name="Google Shape;482;p72" title="20250311-153312.png"/>
          <p:cNvPicPr preferRelativeResize="0"/>
          <p:nvPr>
            <p:ph idx="3" type="pic"/>
          </p:nvPr>
        </p:nvPicPr>
        <p:blipFill rotWithShape="1">
          <a:blip r:embed="rId5">
            <a:alphaModFix/>
          </a:blip>
          <a:srcRect b="10" l="0" r="0" t="0"/>
          <a:stretch/>
        </p:blipFill>
        <p:spPr>
          <a:xfrm>
            <a:off x="5203750" y="838188"/>
            <a:ext cx="1599900" cy="3467100"/>
          </a:xfrm>
          <a:prstGeom prst="roundRect">
            <a:avLst>
              <a:gd fmla="val 16667" name="adj"/>
            </a:avLst>
          </a:prstGeom>
          <a:noFill/>
          <a:ln>
            <a:noFill/>
          </a:ln>
        </p:spPr>
      </p:pic>
      <p:pic>
        <p:nvPicPr>
          <p:cNvPr id="483" name="Google Shape;483;p72" title="20250311-153257.png"/>
          <p:cNvPicPr preferRelativeResize="0"/>
          <p:nvPr>
            <p:ph idx="4" type="pic"/>
          </p:nvPr>
        </p:nvPicPr>
        <p:blipFill rotWithShape="1">
          <a:blip r:embed="rId6">
            <a:alphaModFix/>
          </a:blip>
          <a:srcRect b="10" l="0" r="0" t="0"/>
          <a:stretch/>
        </p:blipFill>
        <p:spPr>
          <a:xfrm>
            <a:off x="7287338" y="838188"/>
            <a:ext cx="1599900" cy="3467100"/>
          </a:xfrm>
          <a:prstGeom prst="roundRect">
            <a:avLst>
              <a:gd fmla="val 16667" name="adj"/>
            </a:avLst>
          </a:prstGeom>
          <a:noFill/>
          <a:ln>
            <a:noFill/>
          </a:ln>
        </p:spPr>
      </p:pic>
      <p:pic>
        <p:nvPicPr>
          <p:cNvPr id="484" name="Google Shape;484;p72"/>
          <p:cNvPicPr preferRelativeResize="0"/>
          <p:nvPr/>
        </p:nvPicPr>
        <p:blipFill>
          <a:blip r:embed="rId7">
            <a:alphaModFix/>
          </a:blip>
          <a:stretch>
            <a:fillRect/>
          </a:stretch>
        </p:blipFill>
        <p:spPr>
          <a:xfrm>
            <a:off x="2963950" y="687000"/>
            <a:ext cx="1912350" cy="3769477"/>
          </a:xfrm>
          <a:prstGeom prst="rect">
            <a:avLst/>
          </a:prstGeom>
          <a:noFill/>
          <a:ln>
            <a:noFill/>
          </a:ln>
        </p:spPr>
      </p:pic>
      <p:pic>
        <p:nvPicPr>
          <p:cNvPr id="485" name="Google Shape;485;p72"/>
          <p:cNvPicPr preferRelativeResize="0"/>
          <p:nvPr/>
        </p:nvPicPr>
        <p:blipFill>
          <a:blip r:embed="rId7">
            <a:alphaModFix/>
          </a:blip>
          <a:stretch>
            <a:fillRect/>
          </a:stretch>
        </p:blipFill>
        <p:spPr>
          <a:xfrm>
            <a:off x="5047537" y="687000"/>
            <a:ext cx="1912350" cy="3769477"/>
          </a:xfrm>
          <a:prstGeom prst="rect">
            <a:avLst/>
          </a:prstGeom>
          <a:noFill/>
          <a:ln>
            <a:noFill/>
          </a:ln>
        </p:spPr>
      </p:pic>
      <p:pic>
        <p:nvPicPr>
          <p:cNvPr id="486" name="Google Shape;486;p72"/>
          <p:cNvPicPr preferRelativeResize="0"/>
          <p:nvPr/>
        </p:nvPicPr>
        <p:blipFill>
          <a:blip r:embed="rId7">
            <a:alphaModFix/>
          </a:blip>
          <a:stretch>
            <a:fillRect/>
          </a:stretch>
        </p:blipFill>
        <p:spPr>
          <a:xfrm>
            <a:off x="7131100" y="687000"/>
            <a:ext cx="1912350" cy="3769477"/>
          </a:xfrm>
          <a:prstGeom prst="rect">
            <a:avLst/>
          </a:prstGeom>
          <a:noFill/>
          <a:ln>
            <a:noFill/>
          </a:ln>
        </p:spPr>
      </p:pic>
      <p:pic>
        <p:nvPicPr>
          <p:cNvPr id="487" name="Google Shape;487;p72"/>
          <p:cNvPicPr preferRelativeResize="0"/>
          <p:nvPr/>
        </p:nvPicPr>
        <p:blipFill rotWithShape="1">
          <a:blip r:embed="rId8">
            <a:alphaModFix/>
          </a:blip>
          <a:srcRect b="2730" l="0" r="38503" t="89617"/>
          <a:stretch/>
        </p:blipFill>
        <p:spPr>
          <a:xfrm>
            <a:off x="649113" y="3677525"/>
            <a:ext cx="1764575" cy="4758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3"/>
          <p:cNvSpPr txBox="1"/>
          <p:nvPr>
            <p:ph idx="2" type="body"/>
          </p:nvPr>
        </p:nvSpPr>
        <p:spPr>
          <a:xfrm>
            <a:off x="575150" y="824225"/>
            <a:ext cx="3615900" cy="5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Based on discussion with the client, we aligned on testing for the following goals:</a:t>
            </a:r>
            <a:endParaRPr sz="1200"/>
          </a:p>
          <a:p>
            <a:pPr indent="0" lvl="0" marL="0" rtl="0" algn="l">
              <a:spcBef>
                <a:spcPts val="1000"/>
              </a:spcBef>
              <a:spcAft>
                <a:spcPts val="1000"/>
              </a:spcAft>
              <a:buNone/>
            </a:pPr>
            <a:r>
              <a:t/>
            </a:r>
            <a:endParaRPr sz="1200"/>
          </a:p>
        </p:txBody>
      </p:sp>
      <p:sp>
        <p:nvSpPr>
          <p:cNvPr id="493" name="Google Shape;493;p73"/>
          <p:cNvSpPr/>
          <p:nvPr/>
        </p:nvSpPr>
        <p:spPr>
          <a:xfrm>
            <a:off x="8596792" y="4601400"/>
            <a:ext cx="318600" cy="3186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494" name="Google Shape;494;p73"/>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495" name="Google Shape;495;p73"/>
          <p:cNvSpPr txBox="1"/>
          <p:nvPr>
            <p:ph idx="1" type="body"/>
          </p:nvPr>
        </p:nvSpPr>
        <p:spPr>
          <a:xfrm>
            <a:off x="1062075" y="1656800"/>
            <a:ext cx="3322200" cy="27141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2000">
                <a:latin typeface="Albert Sans"/>
                <a:ea typeface="Albert Sans"/>
                <a:cs typeface="Albert Sans"/>
                <a:sym typeface="Albert Sans"/>
              </a:rPr>
              <a:t>Understanding </a:t>
            </a:r>
            <a:endParaRPr sz="2000">
              <a:latin typeface="Albert Sans"/>
              <a:ea typeface="Albert Sans"/>
              <a:cs typeface="Albert Sans"/>
              <a:sym typeface="Albert Sans"/>
            </a:endParaRPr>
          </a:p>
          <a:p>
            <a:pPr indent="0" lvl="0" marL="0" rtl="0" algn="l">
              <a:lnSpc>
                <a:spcPct val="125000"/>
              </a:lnSpc>
              <a:spcBef>
                <a:spcPts val="1200"/>
              </a:spcBef>
              <a:spcAft>
                <a:spcPts val="0"/>
              </a:spcAft>
              <a:buNone/>
            </a:pPr>
            <a:r>
              <a:rPr lang="en" sz="2000">
                <a:latin typeface="Albert Sans"/>
                <a:ea typeface="Albert Sans"/>
                <a:cs typeface="Albert Sans"/>
                <a:sym typeface="Albert Sans"/>
              </a:rPr>
              <a:t>Actionability</a:t>
            </a:r>
            <a:endParaRPr sz="2000">
              <a:latin typeface="Albert Sans"/>
              <a:ea typeface="Albert Sans"/>
              <a:cs typeface="Albert Sans"/>
              <a:sym typeface="Albert Sans"/>
            </a:endParaRPr>
          </a:p>
          <a:p>
            <a:pPr indent="0" lvl="0" marL="0" rtl="0" algn="l">
              <a:lnSpc>
                <a:spcPct val="125000"/>
              </a:lnSpc>
              <a:spcBef>
                <a:spcPts val="1200"/>
              </a:spcBef>
              <a:spcAft>
                <a:spcPts val="0"/>
              </a:spcAft>
              <a:buNone/>
            </a:pPr>
            <a:r>
              <a:rPr lang="en" sz="2000">
                <a:latin typeface="Albert Sans"/>
                <a:ea typeface="Albert Sans"/>
                <a:cs typeface="Albert Sans"/>
                <a:sym typeface="Albert Sans"/>
              </a:rPr>
              <a:t>Ease of navigation</a:t>
            </a:r>
            <a:endParaRPr sz="2000">
              <a:latin typeface="Albert Sans"/>
              <a:ea typeface="Albert Sans"/>
              <a:cs typeface="Albert Sans"/>
              <a:sym typeface="Albert Sans"/>
            </a:endParaRPr>
          </a:p>
          <a:p>
            <a:pPr indent="0" lvl="0" marL="0" rtl="0" algn="l">
              <a:lnSpc>
                <a:spcPct val="125000"/>
              </a:lnSpc>
              <a:spcBef>
                <a:spcPts val="1200"/>
              </a:spcBef>
              <a:spcAft>
                <a:spcPts val="0"/>
              </a:spcAft>
              <a:buNone/>
            </a:pPr>
            <a:r>
              <a:rPr lang="en" sz="2000">
                <a:latin typeface="Albert Sans"/>
                <a:ea typeface="Albert Sans"/>
                <a:cs typeface="Albert Sans"/>
                <a:sym typeface="Albert Sans"/>
              </a:rPr>
              <a:t>Engagement &amp; satisfaction</a:t>
            </a:r>
            <a:endParaRPr sz="2000">
              <a:latin typeface="Albert Sans"/>
              <a:ea typeface="Albert Sans"/>
              <a:cs typeface="Albert Sans"/>
              <a:sym typeface="Albert Sans"/>
            </a:endParaRPr>
          </a:p>
          <a:p>
            <a:pPr indent="0" lvl="0" marL="0" rtl="0" algn="l">
              <a:lnSpc>
                <a:spcPct val="125000"/>
              </a:lnSpc>
              <a:spcBef>
                <a:spcPts val="1200"/>
              </a:spcBef>
              <a:spcAft>
                <a:spcPts val="1200"/>
              </a:spcAft>
              <a:buNone/>
            </a:pPr>
            <a:r>
              <a:rPr lang="en" sz="2000">
                <a:latin typeface="Albert Sans"/>
                <a:ea typeface="Albert Sans"/>
                <a:cs typeface="Albert Sans"/>
                <a:sym typeface="Albert Sans"/>
              </a:rPr>
              <a:t>Future enhancements</a:t>
            </a:r>
            <a:endParaRPr sz="2000"/>
          </a:p>
        </p:txBody>
      </p:sp>
      <p:sp>
        <p:nvSpPr>
          <p:cNvPr id="496" name="Google Shape;496;p73"/>
          <p:cNvSpPr txBox="1"/>
          <p:nvPr>
            <p:ph type="title"/>
          </p:nvPr>
        </p:nvSpPr>
        <p:spPr>
          <a:xfrm>
            <a:off x="575138" y="327150"/>
            <a:ext cx="27432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Research goals</a:t>
            </a:r>
            <a:endParaRPr>
              <a:solidFill>
                <a:schemeClr val="dk2"/>
              </a:solidFill>
            </a:endParaRPr>
          </a:p>
        </p:txBody>
      </p:sp>
      <p:sp>
        <p:nvSpPr>
          <p:cNvPr id="497" name="Google Shape;497;p73"/>
          <p:cNvSpPr txBox="1"/>
          <p:nvPr>
            <p:ph idx="2" type="body"/>
          </p:nvPr>
        </p:nvSpPr>
        <p:spPr>
          <a:xfrm>
            <a:off x="4856100" y="1622150"/>
            <a:ext cx="3844200" cy="3470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Do users clearly understand their health scores? </a:t>
            </a:r>
            <a:endParaRPr sz="1200"/>
          </a:p>
          <a:p>
            <a:pPr indent="0" lvl="0" marL="0" rtl="0" algn="l">
              <a:lnSpc>
                <a:spcPct val="115000"/>
              </a:lnSpc>
              <a:spcBef>
                <a:spcPts val="1600"/>
              </a:spcBef>
              <a:spcAft>
                <a:spcPts val="0"/>
              </a:spcAft>
              <a:buNone/>
            </a:pPr>
            <a:r>
              <a:rPr lang="en" sz="1200"/>
              <a:t>Can users determine appropriate actions based on their test results?</a:t>
            </a:r>
            <a:endParaRPr sz="1200"/>
          </a:p>
          <a:p>
            <a:pPr indent="0" lvl="0" marL="0" rtl="0" algn="l">
              <a:lnSpc>
                <a:spcPct val="115000"/>
              </a:lnSpc>
              <a:spcBef>
                <a:spcPts val="1600"/>
              </a:spcBef>
              <a:spcAft>
                <a:spcPts val="0"/>
              </a:spcAft>
              <a:buNone/>
            </a:pPr>
            <a:r>
              <a:rPr lang="en" sz="1200"/>
              <a:t>How intuitive is it for users to navigate the app and find relevant information?</a:t>
            </a:r>
            <a:endParaRPr sz="1200"/>
          </a:p>
          <a:p>
            <a:pPr indent="0" lvl="0" marL="0" rtl="0" algn="l">
              <a:lnSpc>
                <a:spcPct val="115000"/>
              </a:lnSpc>
              <a:spcBef>
                <a:spcPts val="1600"/>
              </a:spcBef>
              <a:spcAft>
                <a:spcPts val="0"/>
              </a:spcAft>
              <a:buNone/>
            </a:pPr>
            <a:r>
              <a:rPr lang="en" sz="1200"/>
              <a:t>What features encourage continued use over time? What helps users develop trust in the product?</a:t>
            </a:r>
            <a:endParaRPr sz="1200"/>
          </a:p>
          <a:p>
            <a:pPr indent="0" lvl="0" marL="0" rtl="0" algn="l">
              <a:lnSpc>
                <a:spcPct val="115000"/>
              </a:lnSpc>
              <a:spcBef>
                <a:spcPts val="1600"/>
              </a:spcBef>
              <a:spcAft>
                <a:spcPts val="1600"/>
              </a:spcAft>
              <a:buNone/>
            </a:pPr>
            <a:r>
              <a:rPr lang="en" sz="1200"/>
              <a:t>What additional features or product improvements would users expect to see?</a:t>
            </a:r>
            <a:endParaRPr sz="1200"/>
          </a:p>
        </p:txBody>
      </p:sp>
      <p:cxnSp>
        <p:nvCxnSpPr>
          <p:cNvPr id="498" name="Google Shape;498;p73"/>
          <p:cNvCxnSpPr/>
          <p:nvPr/>
        </p:nvCxnSpPr>
        <p:spPr>
          <a:xfrm>
            <a:off x="4668263" y="1622150"/>
            <a:ext cx="5400" cy="2783400"/>
          </a:xfrm>
          <a:prstGeom prst="straightConnector1">
            <a:avLst/>
          </a:prstGeom>
          <a:noFill/>
          <a:ln cap="flat" cmpd="sng" w="9525">
            <a:solidFill>
              <a:schemeClr val="lt2"/>
            </a:solidFill>
            <a:prstDash val="solid"/>
            <a:round/>
            <a:headEnd len="med" w="med" type="none"/>
            <a:tailEnd len="med" w="med" type="none"/>
          </a:ln>
        </p:spPr>
      </p:cxnSp>
      <p:sp>
        <p:nvSpPr>
          <p:cNvPr id="499" name="Google Shape;499;p73"/>
          <p:cNvSpPr txBox="1"/>
          <p:nvPr>
            <p:ph idx="1" type="body"/>
          </p:nvPr>
        </p:nvSpPr>
        <p:spPr>
          <a:xfrm>
            <a:off x="619350" y="1656800"/>
            <a:ext cx="645600" cy="27141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 sz="2000">
                <a:solidFill>
                  <a:srgbClr val="7359F5"/>
                </a:solidFill>
                <a:latin typeface="Albert Sans"/>
                <a:ea typeface="Albert Sans"/>
                <a:cs typeface="Albert Sans"/>
                <a:sym typeface="Albert Sans"/>
              </a:rPr>
              <a:t>1</a:t>
            </a:r>
            <a:endParaRPr b="1" sz="2000">
              <a:solidFill>
                <a:srgbClr val="7359F5"/>
              </a:solidFill>
              <a:latin typeface="Albert Sans"/>
              <a:ea typeface="Albert Sans"/>
              <a:cs typeface="Albert Sans"/>
              <a:sym typeface="Albert Sans"/>
            </a:endParaRPr>
          </a:p>
          <a:p>
            <a:pPr indent="0" lvl="0" marL="0" rtl="0" algn="l">
              <a:lnSpc>
                <a:spcPct val="125000"/>
              </a:lnSpc>
              <a:spcBef>
                <a:spcPts val="1200"/>
              </a:spcBef>
              <a:spcAft>
                <a:spcPts val="0"/>
              </a:spcAft>
              <a:buNone/>
            </a:pPr>
            <a:r>
              <a:rPr b="1" lang="en" sz="2000">
                <a:solidFill>
                  <a:srgbClr val="7359F5"/>
                </a:solidFill>
                <a:latin typeface="Albert Sans"/>
                <a:ea typeface="Albert Sans"/>
                <a:cs typeface="Albert Sans"/>
                <a:sym typeface="Albert Sans"/>
              </a:rPr>
              <a:t>2</a:t>
            </a:r>
            <a:endParaRPr b="1" sz="2000">
              <a:solidFill>
                <a:srgbClr val="7359F5"/>
              </a:solidFill>
              <a:latin typeface="Albert Sans"/>
              <a:ea typeface="Albert Sans"/>
              <a:cs typeface="Albert Sans"/>
              <a:sym typeface="Albert Sans"/>
            </a:endParaRPr>
          </a:p>
          <a:p>
            <a:pPr indent="0" lvl="0" marL="0" rtl="0" algn="l">
              <a:lnSpc>
                <a:spcPct val="125000"/>
              </a:lnSpc>
              <a:spcBef>
                <a:spcPts val="1200"/>
              </a:spcBef>
              <a:spcAft>
                <a:spcPts val="0"/>
              </a:spcAft>
              <a:buNone/>
            </a:pPr>
            <a:r>
              <a:rPr b="1" lang="en" sz="2000">
                <a:solidFill>
                  <a:srgbClr val="7359F5"/>
                </a:solidFill>
                <a:latin typeface="Albert Sans"/>
                <a:ea typeface="Albert Sans"/>
                <a:cs typeface="Albert Sans"/>
                <a:sym typeface="Albert Sans"/>
              </a:rPr>
              <a:t>3</a:t>
            </a:r>
            <a:endParaRPr b="1" sz="2000">
              <a:solidFill>
                <a:srgbClr val="7359F5"/>
              </a:solidFill>
              <a:latin typeface="Albert Sans"/>
              <a:ea typeface="Albert Sans"/>
              <a:cs typeface="Albert Sans"/>
              <a:sym typeface="Albert Sans"/>
            </a:endParaRPr>
          </a:p>
          <a:p>
            <a:pPr indent="0" lvl="0" marL="0" rtl="0" algn="l">
              <a:lnSpc>
                <a:spcPct val="125000"/>
              </a:lnSpc>
              <a:spcBef>
                <a:spcPts val="1200"/>
              </a:spcBef>
              <a:spcAft>
                <a:spcPts val="0"/>
              </a:spcAft>
              <a:buNone/>
            </a:pPr>
            <a:r>
              <a:rPr b="1" lang="en" sz="2000">
                <a:solidFill>
                  <a:srgbClr val="7359F5"/>
                </a:solidFill>
                <a:latin typeface="Albert Sans"/>
                <a:ea typeface="Albert Sans"/>
                <a:cs typeface="Albert Sans"/>
                <a:sym typeface="Albert Sans"/>
              </a:rPr>
              <a:t>4</a:t>
            </a:r>
            <a:endParaRPr b="1" sz="2000">
              <a:solidFill>
                <a:srgbClr val="7359F5"/>
              </a:solidFill>
              <a:latin typeface="Albert Sans"/>
              <a:ea typeface="Albert Sans"/>
              <a:cs typeface="Albert Sans"/>
              <a:sym typeface="Albert Sans"/>
            </a:endParaRPr>
          </a:p>
          <a:p>
            <a:pPr indent="0" lvl="0" marL="0" rtl="0" algn="l">
              <a:lnSpc>
                <a:spcPct val="125000"/>
              </a:lnSpc>
              <a:spcBef>
                <a:spcPts val="1200"/>
              </a:spcBef>
              <a:spcAft>
                <a:spcPts val="1200"/>
              </a:spcAft>
              <a:buNone/>
            </a:pPr>
            <a:r>
              <a:rPr b="1" lang="en" sz="2000">
                <a:solidFill>
                  <a:srgbClr val="7359F5"/>
                </a:solidFill>
                <a:latin typeface="Albert Sans"/>
                <a:ea typeface="Albert Sans"/>
                <a:cs typeface="Albert Sans"/>
                <a:sym typeface="Albert Sans"/>
              </a:rPr>
              <a:t>5</a:t>
            </a:r>
            <a:endParaRPr b="1" sz="2000">
              <a:solidFill>
                <a:srgbClr val="7359F5"/>
              </a:solidFill>
              <a:latin typeface="Albert Sans"/>
              <a:ea typeface="Albert Sans"/>
              <a:cs typeface="Albert Sans"/>
              <a:sym typeface="Albert Sans"/>
            </a:endParaRPr>
          </a:p>
        </p:txBody>
      </p:sp>
      <p:pic>
        <p:nvPicPr>
          <p:cNvPr id="500" name="Google Shape;500;p73"/>
          <p:cNvPicPr preferRelativeResize="0"/>
          <p:nvPr/>
        </p:nvPicPr>
        <p:blipFill>
          <a:blip r:embed="rId3">
            <a:alphaModFix/>
          </a:blip>
          <a:stretch>
            <a:fillRect/>
          </a:stretch>
        </p:blipFill>
        <p:spPr>
          <a:xfrm>
            <a:off x="7437425" y="4522753"/>
            <a:ext cx="906375" cy="4758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04" name="Shape 504"/>
        <p:cNvGrpSpPr/>
        <p:nvPr/>
      </p:nvGrpSpPr>
      <p:grpSpPr>
        <a:xfrm>
          <a:off x="0" y="0"/>
          <a:ext cx="0" cy="0"/>
          <a:chOff x="0" y="0"/>
          <a:chExt cx="0" cy="0"/>
        </a:xfrm>
      </p:grpSpPr>
      <p:sp>
        <p:nvSpPr>
          <p:cNvPr id="505" name="Google Shape;505;p74"/>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506" name="Google Shape;506;p74"/>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507" name="Google Shape;507;p74"/>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Methods</a:t>
            </a:r>
            <a:endParaRPr/>
          </a:p>
        </p:txBody>
      </p:sp>
      <p:sp>
        <p:nvSpPr>
          <p:cNvPr id="508" name="Google Shape;508;p74"/>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02</a:t>
            </a:r>
            <a:endParaRPr/>
          </a:p>
        </p:txBody>
      </p:sp>
      <p:pic>
        <p:nvPicPr>
          <p:cNvPr id="509" name="Google Shape;509;p74"/>
          <p:cNvPicPr preferRelativeResize="0"/>
          <p:nvPr/>
        </p:nvPicPr>
        <p:blipFill>
          <a:blip r:embed="rId3">
            <a:alphaModFix/>
          </a:blip>
          <a:stretch>
            <a:fillRect/>
          </a:stretch>
        </p:blipFill>
        <p:spPr>
          <a:xfrm>
            <a:off x="7372800" y="4593397"/>
            <a:ext cx="1092600" cy="3346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5"/>
          <p:cNvSpPr/>
          <p:nvPr/>
        </p:nvSpPr>
        <p:spPr>
          <a:xfrm>
            <a:off x="8596792" y="4601400"/>
            <a:ext cx="318600" cy="318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515" name="Google Shape;515;p75"/>
          <p:cNvSpPr txBox="1"/>
          <p:nvPr>
            <p:ph idx="4294967295" type="title"/>
          </p:nvPr>
        </p:nvSpPr>
        <p:spPr>
          <a:xfrm>
            <a:off x="569275" y="336825"/>
            <a:ext cx="35586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15151B"/>
                </a:solidFill>
                <a:latin typeface="Albert Sans"/>
                <a:ea typeface="Albert Sans"/>
                <a:cs typeface="Albert Sans"/>
                <a:sym typeface="Albert Sans"/>
              </a:rPr>
              <a:t>Who we tested with</a:t>
            </a:r>
            <a:endParaRPr b="1" sz="1400">
              <a:solidFill>
                <a:srgbClr val="15151B"/>
              </a:solidFill>
              <a:latin typeface="Albert Sans"/>
              <a:ea typeface="Albert Sans"/>
              <a:cs typeface="Albert Sans"/>
              <a:sym typeface="Albert Sans"/>
            </a:endParaRPr>
          </a:p>
        </p:txBody>
      </p:sp>
      <p:sp>
        <p:nvSpPr>
          <p:cNvPr id="516" name="Google Shape;516;p75"/>
          <p:cNvSpPr/>
          <p:nvPr/>
        </p:nvSpPr>
        <p:spPr>
          <a:xfrm>
            <a:off x="4048330" y="2146350"/>
            <a:ext cx="3169800" cy="1029900"/>
          </a:xfrm>
          <a:prstGeom prst="roundRect">
            <a:avLst>
              <a:gd fmla="val 6116" name="adj"/>
            </a:avLst>
          </a:prstGeom>
          <a:solidFill>
            <a:schemeClr val="lt1"/>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en" sz="1100">
                <a:solidFill>
                  <a:schemeClr val="dk2"/>
                </a:solidFill>
                <a:latin typeface="Albert Sans"/>
                <a:ea typeface="Albert Sans"/>
                <a:cs typeface="Albert Sans"/>
                <a:sym typeface="Albert Sans"/>
              </a:rPr>
              <a:t>Motivated by immediate health concerns, seeking actionable insights to improve well-being</a:t>
            </a:r>
            <a:endParaRPr sz="1100">
              <a:latin typeface="Albert Sans"/>
              <a:ea typeface="Albert Sans"/>
              <a:cs typeface="Albert Sans"/>
              <a:sym typeface="Albert Sans"/>
            </a:endParaRPr>
          </a:p>
        </p:txBody>
      </p:sp>
      <p:sp>
        <p:nvSpPr>
          <p:cNvPr id="517" name="Google Shape;517;p75"/>
          <p:cNvSpPr/>
          <p:nvPr/>
        </p:nvSpPr>
        <p:spPr>
          <a:xfrm>
            <a:off x="570701" y="2060350"/>
            <a:ext cx="3169800" cy="1102200"/>
          </a:xfrm>
          <a:prstGeom prst="roundRect">
            <a:avLst>
              <a:gd fmla="val 6116" name="adj"/>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en" sz="1100">
                <a:solidFill>
                  <a:schemeClr val="dk2"/>
                </a:solidFill>
                <a:latin typeface="Albert Sans"/>
                <a:ea typeface="Albert Sans"/>
                <a:cs typeface="Albert Sans"/>
                <a:sym typeface="Albert Sans"/>
              </a:rPr>
              <a:t>Proactive about health and wellness, interested in personalized nutrition and preventative care</a:t>
            </a:r>
            <a:endParaRPr>
              <a:latin typeface="Albert Sans"/>
              <a:ea typeface="Albert Sans"/>
              <a:cs typeface="Albert Sans"/>
              <a:sym typeface="Albert Sans"/>
            </a:endParaRPr>
          </a:p>
        </p:txBody>
      </p:sp>
      <p:sp>
        <p:nvSpPr>
          <p:cNvPr id="518" name="Google Shape;518;p75"/>
          <p:cNvSpPr/>
          <p:nvPr/>
        </p:nvSpPr>
        <p:spPr>
          <a:xfrm>
            <a:off x="569275" y="1810650"/>
            <a:ext cx="3169800" cy="393600"/>
          </a:xfrm>
          <a:prstGeom prst="round2SameRect">
            <a:avLst>
              <a:gd fmla="val 24850" name="adj1"/>
              <a:gd fmla="val 0" name="adj2"/>
            </a:avLst>
          </a:prstGeom>
          <a:solidFill>
            <a:schemeClr val="accent3"/>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519" name="Google Shape;519;p75"/>
          <p:cNvSpPr/>
          <p:nvPr/>
        </p:nvSpPr>
        <p:spPr>
          <a:xfrm>
            <a:off x="4046975" y="1824300"/>
            <a:ext cx="3169800" cy="393600"/>
          </a:xfrm>
          <a:prstGeom prst="round2SameRect">
            <a:avLst>
              <a:gd fmla="val 24850" name="adj1"/>
              <a:gd fmla="val 0" name="adj2"/>
            </a:avLst>
          </a:prstGeom>
          <a:solidFill>
            <a:schemeClr val="accent4"/>
          </a:solid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5151B"/>
              </a:solidFill>
            </a:endParaRPr>
          </a:p>
        </p:txBody>
      </p:sp>
      <p:sp>
        <p:nvSpPr>
          <p:cNvPr id="520" name="Google Shape;520;p75"/>
          <p:cNvSpPr txBox="1"/>
          <p:nvPr>
            <p:ph idx="1" type="subTitle"/>
          </p:nvPr>
        </p:nvSpPr>
        <p:spPr>
          <a:xfrm>
            <a:off x="577349" y="1797000"/>
            <a:ext cx="3130500" cy="2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Health optimizers (6)</a:t>
            </a:r>
            <a:endParaRPr>
              <a:solidFill>
                <a:srgbClr val="FFFFFF"/>
              </a:solidFill>
            </a:endParaRPr>
          </a:p>
          <a:p>
            <a:pPr indent="0" lvl="0" marL="0" rtl="0" algn="l">
              <a:spcBef>
                <a:spcPts val="0"/>
              </a:spcBef>
              <a:spcAft>
                <a:spcPts val="0"/>
              </a:spcAft>
              <a:buNone/>
            </a:pPr>
            <a:r>
              <a:t/>
            </a:r>
            <a:endParaRPr/>
          </a:p>
        </p:txBody>
      </p:sp>
      <p:sp>
        <p:nvSpPr>
          <p:cNvPr id="521" name="Google Shape;521;p75"/>
          <p:cNvSpPr txBox="1"/>
          <p:nvPr>
            <p:ph idx="4294967295" type="subTitle"/>
          </p:nvPr>
        </p:nvSpPr>
        <p:spPr>
          <a:xfrm>
            <a:off x="4011125" y="1810650"/>
            <a:ext cx="2884800" cy="2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Health problem solvers (2)</a:t>
            </a:r>
            <a:endParaRPr>
              <a:solidFill>
                <a:srgbClr val="000000"/>
              </a:solidFill>
            </a:endParaRPr>
          </a:p>
        </p:txBody>
      </p:sp>
      <p:cxnSp>
        <p:nvCxnSpPr>
          <p:cNvPr id="522" name="Google Shape;522;p75"/>
          <p:cNvCxnSpPr/>
          <p:nvPr/>
        </p:nvCxnSpPr>
        <p:spPr>
          <a:xfrm flipH="1" rot="10800000">
            <a:off x="356700" y="3344375"/>
            <a:ext cx="7691700" cy="28500"/>
          </a:xfrm>
          <a:prstGeom prst="straightConnector1">
            <a:avLst/>
          </a:prstGeom>
          <a:noFill/>
          <a:ln cap="flat" cmpd="sng" w="9525">
            <a:solidFill>
              <a:srgbClr val="999999"/>
            </a:solidFill>
            <a:prstDash val="dot"/>
            <a:round/>
            <a:headEnd len="med" w="med" type="none"/>
            <a:tailEnd len="med" w="med" type="none"/>
          </a:ln>
        </p:spPr>
      </p:cxnSp>
      <p:sp>
        <p:nvSpPr>
          <p:cNvPr id="523" name="Google Shape;523;p75"/>
          <p:cNvSpPr/>
          <p:nvPr/>
        </p:nvSpPr>
        <p:spPr>
          <a:xfrm>
            <a:off x="571475" y="3841350"/>
            <a:ext cx="3169800" cy="838200"/>
          </a:xfrm>
          <a:prstGeom prst="roundRect">
            <a:avLst>
              <a:gd fmla="val 6116" name="adj"/>
            </a:avLst>
          </a:prstGeom>
          <a:solidFill>
            <a:schemeClr val="lt1"/>
          </a:solidFill>
          <a:ln cap="flat" cmpd="sng" w="9525">
            <a:solidFill>
              <a:srgbClr val="7359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Albert Sans"/>
                <a:ea typeface="Albert Sans"/>
                <a:cs typeface="Albert Sans"/>
                <a:sym typeface="Albert Sans"/>
              </a:rPr>
              <a:t>Have completed a Viome health test and have been </a:t>
            </a:r>
            <a:r>
              <a:rPr lang="en" sz="1100">
                <a:solidFill>
                  <a:schemeClr val="dk2"/>
                </a:solidFill>
                <a:latin typeface="Albert Sans"/>
                <a:ea typeface="Albert Sans"/>
                <a:cs typeface="Albert Sans"/>
                <a:sym typeface="Albert Sans"/>
              </a:rPr>
              <a:t>using the app for at least 1-2 months</a:t>
            </a:r>
            <a:endParaRPr sz="1100">
              <a:latin typeface="Albert Sans"/>
              <a:ea typeface="Albert Sans"/>
              <a:cs typeface="Albert Sans"/>
              <a:sym typeface="Albert Sans"/>
            </a:endParaRPr>
          </a:p>
        </p:txBody>
      </p:sp>
      <p:sp>
        <p:nvSpPr>
          <p:cNvPr id="524" name="Google Shape;524;p75"/>
          <p:cNvSpPr/>
          <p:nvPr/>
        </p:nvSpPr>
        <p:spPr>
          <a:xfrm>
            <a:off x="570025" y="3572850"/>
            <a:ext cx="3169800" cy="393600"/>
          </a:xfrm>
          <a:prstGeom prst="round2SameRect">
            <a:avLst>
              <a:gd fmla="val 24850" name="adj1"/>
              <a:gd fmla="val 0" name="adj2"/>
            </a:avLst>
          </a:prstGeom>
          <a:solidFill>
            <a:schemeClr val="accent6"/>
          </a:solid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525" name="Google Shape;525;p75"/>
          <p:cNvSpPr txBox="1"/>
          <p:nvPr>
            <p:ph idx="1" type="subTitle"/>
          </p:nvPr>
        </p:nvSpPr>
        <p:spPr>
          <a:xfrm>
            <a:off x="595961" y="3554050"/>
            <a:ext cx="3130500" cy="2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Returning users (4)</a:t>
            </a:r>
            <a:endParaRPr>
              <a:solidFill>
                <a:srgbClr val="FFFFFF"/>
              </a:solidFill>
            </a:endParaRPr>
          </a:p>
          <a:p>
            <a:pPr indent="0" lvl="0" marL="0" rtl="0" algn="l">
              <a:spcBef>
                <a:spcPts val="0"/>
              </a:spcBef>
              <a:spcAft>
                <a:spcPts val="0"/>
              </a:spcAft>
              <a:buNone/>
            </a:pPr>
            <a:r>
              <a:t/>
            </a:r>
            <a:endParaRPr/>
          </a:p>
        </p:txBody>
      </p:sp>
      <p:sp>
        <p:nvSpPr>
          <p:cNvPr id="526" name="Google Shape;526;p75"/>
          <p:cNvSpPr/>
          <p:nvPr/>
        </p:nvSpPr>
        <p:spPr>
          <a:xfrm>
            <a:off x="4049750" y="3848550"/>
            <a:ext cx="3169800" cy="838200"/>
          </a:xfrm>
          <a:prstGeom prst="roundRect">
            <a:avLst>
              <a:gd fmla="val 6116" name="adj"/>
            </a:avLst>
          </a:prstGeom>
          <a:solidFill>
            <a:schemeClr val="lt1"/>
          </a:solidFill>
          <a:ln cap="flat" cmpd="sng" w="9525">
            <a:solidFill>
              <a:srgbClr val="D5C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000"/>
              </a:spcAft>
              <a:buNone/>
            </a:pPr>
            <a:r>
              <a:rPr lang="en" sz="1100">
                <a:solidFill>
                  <a:schemeClr val="dk2"/>
                </a:solidFill>
                <a:latin typeface="Albert Sans"/>
                <a:ea typeface="Albert Sans"/>
                <a:cs typeface="Albert Sans"/>
                <a:sym typeface="Albert Sans"/>
              </a:rPr>
              <a:t>Have never seen or used the Viome test and app</a:t>
            </a:r>
            <a:endParaRPr>
              <a:latin typeface="Albert Sans"/>
              <a:ea typeface="Albert Sans"/>
              <a:cs typeface="Albert Sans"/>
              <a:sym typeface="Albert Sans"/>
            </a:endParaRPr>
          </a:p>
        </p:txBody>
      </p:sp>
      <p:sp>
        <p:nvSpPr>
          <p:cNvPr id="527" name="Google Shape;527;p75"/>
          <p:cNvSpPr/>
          <p:nvPr/>
        </p:nvSpPr>
        <p:spPr>
          <a:xfrm>
            <a:off x="4048325" y="3598850"/>
            <a:ext cx="3169800" cy="393600"/>
          </a:xfrm>
          <a:prstGeom prst="round2SameRect">
            <a:avLst>
              <a:gd fmla="val 24850" name="adj1"/>
              <a:gd fmla="val 0" name="adj2"/>
            </a:avLst>
          </a:prstGeom>
          <a:solidFill>
            <a:srgbClr val="D5CCFF"/>
          </a:solidFill>
          <a:ln cap="flat" cmpd="sng" w="19050">
            <a:solidFill>
              <a:srgbClr val="D5C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5151B"/>
              </a:solidFill>
            </a:endParaRPr>
          </a:p>
        </p:txBody>
      </p:sp>
      <p:sp>
        <p:nvSpPr>
          <p:cNvPr id="528" name="Google Shape;528;p75"/>
          <p:cNvSpPr txBox="1"/>
          <p:nvPr>
            <p:ph idx="4294967295" type="subTitle"/>
          </p:nvPr>
        </p:nvSpPr>
        <p:spPr>
          <a:xfrm>
            <a:off x="4066641" y="3580050"/>
            <a:ext cx="3045600" cy="2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New users (4)</a:t>
            </a:r>
            <a:endParaRPr>
              <a:solidFill>
                <a:srgbClr val="000000"/>
              </a:solidFill>
            </a:endParaRPr>
          </a:p>
          <a:p>
            <a:pPr indent="0" lvl="0" marL="0" rtl="0" algn="l">
              <a:spcBef>
                <a:spcPts val="0"/>
              </a:spcBef>
              <a:spcAft>
                <a:spcPts val="0"/>
              </a:spcAft>
              <a:buNone/>
            </a:pPr>
            <a:r>
              <a:t/>
            </a:r>
            <a:endParaRPr/>
          </a:p>
        </p:txBody>
      </p:sp>
      <p:sp>
        <p:nvSpPr>
          <p:cNvPr id="529" name="Google Shape;529;p75"/>
          <p:cNvSpPr txBox="1"/>
          <p:nvPr/>
        </p:nvSpPr>
        <p:spPr>
          <a:xfrm>
            <a:off x="555900" y="685600"/>
            <a:ext cx="71478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15151B"/>
                </a:solidFill>
                <a:latin typeface="Albert Sans"/>
                <a:ea typeface="Albert Sans"/>
                <a:cs typeface="Albert Sans"/>
                <a:sym typeface="Albert Sans"/>
              </a:rPr>
              <a:t>8 total participants; u</a:t>
            </a:r>
            <a:r>
              <a:rPr lang="en" sz="1500">
                <a:solidFill>
                  <a:srgbClr val="15151B"/>
                </a:solidFill>
                <a:latin typeface="Albert Sans"/>
                <a:ea typeface="Albert Sans"/>
                <a:cs typeface="Albert Sans"/>
                <a:sym typeface="Albert Sans"/>
              </a:rPr>
              <a:t>sers were screened for </a:t>
            </a:r>
            <a:r>
              <a:rPr lang="en" sz="1500">
                <a:solidFill>
                  <a:srgbClr val="15151B"/>
                </a:solidFill>
                <a:latin typeface="Albert Sans Medium"/>
                <a:ea typeface="Albert Sans Medium"/>
                <a:cs typeface="Albert Sans Medium"/>
                <a:sym typeface="Albert Sans Medium"/>
              </a:rPr>
              <a:t>age</a:t>
            </a:r>
            <a:r>
              <a:rPr lang="en" sz="1500">
                <a:solidFill>
                  <a:srgbClr val="15151B"/>
                </a:solidFill>
                <a:latin typeface="Albert Sans"/>
                <a:ea typeface="Albert Sans"/>
                <a:cs typeface="Albert Sans"/>
                <a:sym typeface="Albert Sans"/>
              </a:rPr>
              <a:t> (25+) and </a:t>
            </a:r>
            <a:r>
              <a:rPr lang="en" sz="1500">
                <a:solidFill>
                  <a:srgbClr val="15151B"/>
                </a:solidFill>
                <a:latin typeface="Albert Sans Medium"/>
                <a:ea typeface="Albert Sans Medium"/>
                <a:cs typeface="Albert Sans Medium"/>
                <a:sym typeface="Albert Sans Medium"/>
              </a:rPr>
              <a:t>employment status</a:t>
            </a:r>
            <a:r>
              <a:rPr lang="en" sz="1500">
                <a:solidFill>
                  <a:srgbClr val="15151B"/>
                </a:solidFill>
                <a:latin typeface="Albert Sans"/>
                <a:ea typeface="Albert Sans"/>
                <a:cs typeface="Albert Sans"/>
                <a:sym typeface="Albert Sans"/>
              </a:rPr>
              <a:t> (full-time employed). Based on their responses, users were then categorized against two attributes–health motivations and familiarity with Viome.</a:t>
            </a:r>
            <a:endParaRPr sz="1500">
              <a:solidFill>
                <a:srgbClr val="15151B"/>
              </a:solidFill>
              <a:latin typeface="Albert Sans"/>
              <a:ea typeface="Albert Sans"/>
              <a:cs typeface="Albert Sans"/>
              <a:sym typeface="Albert Sans"/>
            </a:endParaRPr>
          </a:p>
        </p:txBody>
      </p:sp>
      <p:sp>
        <p:nvSpPr>
          <p:cNvPr id="530" name="Google Shape;530;p75"/>
          <p:cNvSpPr txBox="1"/>
          <p:nvPr>
            <p:ph idx="12" type="sldNum"/>
          </p:nvPr>
        </p:nvSpPr>
        <p:spPr>
          <a:xfrm>
            <a:off x="8498998" y="4563900"/>
            <a:ext cx="5142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pic>
        <p:nvPicPr>
          <p:cNvPr id="531" name="Google Shape;531;p75"/>
          <p:cNvPicPr preferRelativeResize="0"/>
          <p:nvPr/>
        </p:nvPicPr>
        <p:blipFill>
          <a:blip r:embed="rId3">
            <a:alphaModFix/>
          </a:blip>
          <a:stretch>
            <a:fillRect/>
          </a:stretch>
        </p:blipFill>
        <p:spPr>
          <a:xfrm>
            <a:off x="7437425" y="4522753"/>
            <a:ext cx="906375" cy="4758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les Pitch">
  <a:themeElements>
    <a:clrScheme name="Simple Light">
      <a:dk1>
        <a:srgbClr val="08005F"/>
      </a:dk1>
      <a:lt1>
        <a:srgbClr val="FFFFFF"/>
      </a:lt1>
      <a:dk2>
        <a:srgbClr val="000000"/>
      </a:dk2>
      <a:lt2>
        <a:srgbClr val="B1A1FF"/>
      </a:lt2>
      <a:accent1>
        <a:srgbClr val="A1FF5F"/>
      </a:accent1>
      <a:accent2>
        <a:srgbClr val="1BBE90"/>
      </a:accent2>
      <a:accent3>
        <a:srgbClr val="0A485F"/>
      </a:accent3>
      <a:accent4>
        <a:srgbClr val="9ACAE0"/>
      </a:accent4>
      <a:accent5>
        <a:srgbClr val="D1D1EB"/>
      </a:accent5>
      <a:accent6>
        <a:srgbClr val="2837DB"/>
      </a:accent6>
      <a:hlink>
        <a:srgbClr val="2837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